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9"/>
  </p:notesMasterIdLst>
  <p:sldIdLst>
    <p:sldId id="256" r:id="rId2"/>
    <p:sldId id="259" r:id="rId3"/>
    <p:sldId id="265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71" r:id="rId12"/>
    <p:sldId id="272" r:id="rId13"/>
    <p:sldId id="274" r:id="rId14"/>
    <p:sldId id="270" r:id="rId15"/>
    <p:sldId id="268" r:id="rId16"/>
    <p:sldId id="269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F611D0-91F9-4535-84A7-96F60EBDFECD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0F568-5FCD-4727-AC85-88F432AA2A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281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0F568-5FCD-4727-AC85-88F432AA2A6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079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0F568-5FCD-4727-AC85-88F432AA2A6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350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0F568-5FCD-4727-AC85-88F432AA2A6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022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0F568-5FCD-4727-AC85-88F432AA2A6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092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4/17/2024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7058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59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182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0826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898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8220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7950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0037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31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265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458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44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microsoft.com/office/2007/relationships/media" Target="../media/media2.mp4"/><Relationship Id="rId7" Type="http://schemas.openxmlformats.org/officeDocument/2006/relationships/notesSlide" Target="../notesSlides/notesSlide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slideLayout" Target="../slideLayouts/slideLayout4.xml"/><Relationship Id="rId11" Type="http://schemas.openxmlformats.org/officeDocument/2006/relationships/image" Target="../media/image24.png"/><Relationship Id="rId5" Type="http://schemas.microsoft.com/office/2007/relationships/media" Target="../media/media4.mp4"/><Relationship Id="rId10" Type="http://schemas.openxmlformats.org/officeDocument/2006/relationships/image" Target="../media/image23.png"/><Relationship Id="rId4" Type="http://schemas.microsoft.com/office/2007/relationships/media" Target="../media/media3.mp4"/><Relationship Id="rId9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2B51C-9578-EB41-A17E-FFF9D491A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E9CAEA-4CF4-D249-8127-CD2FA2018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85">
              <a:extLst>
                <a:ext uri="{FF2B5EF4-FFF2-40B4-BE49-F238E27FC236}">
                  <a16:creationId xmlns:a16="http://schemas.microsoft.com/office/drawing/2014/main" id="{E51EDD93-C3A3-DF47-BCFC-43B049E34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86">
              <a:extLst>
                <a:ext uri="{FF2B5EF4-FFF2-40B4-BE49-F238E27FC236}">
                  <a16:creationId xmlns:a16="http://schemas.microsoft.com/office/drawing/2014/main" id="{D574DB0D-896A-D649-89B1-33753E1D4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62256DD9-FEA3-4A40-80D1-B33F0FF15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88">
              <a:extLst>
                <a:ext uri="{FF2B5EF4-FFF2-40B4-BE49-F238E27FC236}">
                  <a16:creationId xmlns:a16="http://schemas.microsoft.com/office/drawing/2014/main" id="{534E9839-EAD7-3C49-8D10-E4BFE0820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89">
              <a:extLst>
                <a:ext uri="{FF2B5EF4-FFF2-40B4-BE49-F238E27FC236}">
                  <a16:creationId xmlns:a16="http://schemas.microsoft.com/office/drawing/2014/main" id="{DDFC3FA6-9BB5-A34E-9337-A2E9A1EED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97">
              <a:extLst>
                <a:ext uri="{FF2B5EF4-FFF2-40B4-BE49-F238E27FC236}">
                  <a16:creationId xmlns:a16="http://schemas.microsoft.com/office/drawing/2014/main" id="{45000D9E-4AD7-5A4F-8E99-302F388C8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E10E4E2-8785-A6F2-E2C9-DB21BB2DA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9751" y="768334"/>
            <a:ext cx="6479629" cy="286640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 i="0" u="none" strike="noStrike">
                <a:effectLst/>
                <a:latin typeface="Arial" panose="020B0604020202020204" pitchFamily="34" charset="0"/>
              </a:rPr>
              <a:t>AN EXPLORATION OF MACHINE LEARNING MODELS FOR SPATIAL-TEMPORAL METEOROLOGICAL FORECASTING</a:t>
            </a:r>
            <a:endParaRPr lang="en-US" sz="33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5D0131-B16B-A914-CA0F-7855CEFBD0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9751" y="4283239"/>
            <a:ext cx="6479629" cy="1475177"/>
          </a:xfrm>
        </p:spPr>
        <p:txBody>
          <a:bodyPr>
            <a:normAutofit/>
          </a:bodyPr>
          <a:lstStyle/>
          <a:p>
            <a:r>
              <a:rPr lang="en-US" dirty="0"/>
              <a:t>Drew Yohe</a:t>
            </a:r>
          </a:p>
          <a:p>
            <a:r>
              <a:rPr lang="en-US" dirty="0"/>
              <a:t>ECE 2372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DB13FBD-F2D4-9271-0D1B-6ED2260984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85" r="41790" b="-2"/>
          <a:stretch/>
        </p:blipFill>
        <p:spPr>
          <a:xfrm>
            <a:off x="20" y="1"/>
            <a:ext cx="4173349" cy="6857999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39752" y="6087110"/>
            <a:ext cx="6883742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932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8298193" cy="683674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Predictive Models – Feed Forward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76B40DF-ECB0-5DBF-B4CA-F08820BD80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2199872"/>
              </p:ext>
            </p:extLst>
          </p:nvPr>
        </p:nvGraphicFramePr>
        <p:xfrm>
          <a:off x="6462239" y="3078640"/>
          <a:ext cx="33815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711937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530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7269432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40FFFD2-43C2-6841-62BD-343D12A0F4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5381685"/>
              </p:ext>
            </p:extLst>
          </p:nvPr>
        </p:nvGraphicFramePr>
        <p:xfrm>
          <a:off x="5675064" y="2707804"/>
          <a:ext cx="33815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27202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7058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BB6B211-DCB9-9B51-A4E9-EE4A16686F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2529124"/>
              </p:ext>
            </p:extLst>
          </p:nvPr>
        </p:nvGraphicFramePr>
        <p:xfrm>
          <a:off x="4878132" y="2282866"/>
          <a:ext cx="338150" cy="219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7727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152290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969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029627"/>
                  </a:ext>
                </a:extLst>
              </a:tr>
            </a:tbl>
          </a:graphicData>
        </a:graphic>
      </p:graphicFrame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07889D4-3EC5-8599-223B-B0773D42942E}"/>
              </a:ext>
            </a:extLst>
          </p:cNvPr>
          <p:cNvCxnSpPr>
            <a:cxnSpLocks/>
          </p:cNvCxnSpPr>
          <p:nvPr/>
        </p:nvCxnSpPr>
        <p:spPr>
          <a:xfrm flipV="1">
            <a:off x="5223993" y="325387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C95CB8F-C890-F975-A449-DF922B1972EB}"/>
              </a:ext>
            </a:extLst>
          </p:cNvPr>
          <p:cNvCxnSpPr>
            <a:cxnSpLocks/>
          </p:cNvCxnSpPr>
          <p:nvPr/>
        </p:nvCxnSpPr>
        <p:spPr>
          <a:xfrm flipV="1">
            <a:off x="5223992" y="288301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61BDC4A-4625-45E4-5081-4553265B80A1}"/>
              </a:ext>
            </a:extLst>
          </p:cNvPr>
          <p:cNvCxnSpPr>
            <a:cxnSpLocks/>
          </p:cNvCxnSpPr>
          <p:nvPr/>
        </p:nvCxnSpPr>
        <p:spPr>
          <a:xfrm flipV="1">
            <a:off x="5223992" y="3253874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5809B22-4A42-3B5D-3F23-D276F0E646F2}"/>
              </a:ext>
            </a:extLst>
          </p:cNvPr>
          <p:cNvCxnSpPr>
            <a:cxnSpLocks/>
          </p:cNvCxnSpPr>
          <p:nvPr/>
        </p:nvCxnSpPr>
        <p:spPr>
          <a:xfrm flipV="1">
            <a:off x="5223992" y="2868533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5102325-89E7-9CD6-4B24-3102205ABABC}"/>
              </a:ext>
            </a:extLst>
          </p:cNvPr>
          <p:cNvCxnSpPr>
            <a:cxnSpLocks/>
          </p:cNvCxnSpPr>
          <p:nvPr/>
        </p:nvCxnSpPr>
        <p:spPr>
          <a:xfrm>
            <a:off x="5223991" y="2484894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85B7342-EEEE-7C47-B200-69C1598D9C50}"/>
              </a:ext>
            </a:extLst>
          </p:cNvPr>
          <p:cNvCxnSpPr>
            <a:cxnSpLocks/>
          </p:cNvCxnSpPr>
          <p:nvPr/>
        </p:nvCxnSpPr>
        <p:spPr>
          <a:xfrm>
            <a:off x="5223990" y="2854243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1050B31-C694-59A6-976F-3E3180DDAC28}"/>
              </a:ext>
            </a:extLst>
          </p:cNvPr>
          <p:cNvCxnSpPr>
            <a:cxnSpLocks/>
          </p:cNvCxnSpPr>
          <p:nvPr/>
        </p:nvCxnSpPr>
        <p:spPr>
          <a:xfrm>
            <a:off x="5223990" y="2512195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C260463-70FD-BA6A-D1CD-D45A1F266770}"/>
              </a:ext>
            </a:extLst>
          </p:cNvPr>
          <p:cNvCxnSpPr>
            <a:cxnSpLocks/>
          </p:cNvCxnSpPr>
          <p:nvPr/>
        </p:nvCxnSpPr>
        <p:spPr>
          <a:xfrm flipV="1">
            <a:off x="5223988" y="2883019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F3A2CF4-F560-7ADC-2587-8CD4D974E093}"/>
              </a:ext>
            </a:extLst>
          </p:cNvPr>
          <p:cNvCxnSpPr>
            <a:cxnSpLocks/>
          </p:cNvCxnSpPr>
          <p:nvPr/>
        </p:nvCxnSpPr>
        <p:spPr>
          <a:xfrm flipV="1">
            <a:off x="5215891" y="394703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E78AA5F-C462-725A-99DA-707FEB592F05}"/>
              </a:ext>
            </a:extLst>
          </p:cNvPr>
          <p:cNvCxnSpPr>
            <a:cxnSpLocks/>
          </p:cNvCxnSpPr>
          <p:nvPr/>
        </p:nvCxnSpPr>
        <p:spPr>
          <a:xfrm flipV="1">
            <a:off x="5215890" y="357618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9F682EF-0A3A-F31F-D4E8-4D4A4C58A375}"/>
              </a:ext>
            </a:extLst>
          </p:cNvPr>
          <p:cNvCxnSpPr>
            <a:cxnSpLocks/>
          </p:cNvCxnSpPr>
          <p:nvPr/>
        </p:nvCxnSpPr>
        <p:spPr>
          <a:xfrm flipV="1">
            <a:off x="5215890" y="394703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8D300EF-E5B3-EB70-AB7B-FE42D60DD78C}"/>
              </a:ext>
            </a:extLst>
          </p:cNvPr>
          <p:cNvCxnSpPr>
            <a:cxnSpLocks/>
          </p:cNvCxnSpPr>
          <p:nvPr/>
        </p:nvCxnSpPr>
        <p:spPr>
          <a:xfrm flipV="1">
            <a:off x="5215890" y="3561698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9B329F9-00A4-D59E-CB49-878286F4F679}"/>
              </a:ext>
            </a:extLst>
          </p:cNvPr>
          <p:cNvCxnSpPr>
            <a:cxnSpLocks/>
          </p:cNvCxnSpPr>
          <p:nvPr/>
        </p:nvCxnSpPr>
        <p:spPr>
          <a:xfrm>
            <a:off x="5215889" y="317805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1D75E1E-FC7F-3C18-0B35-8D6FAB497829}"/>
              </a:ext>
            </a:extLst>
          </p:cNvPr>
          <p:cNvCxnSpPr>
            <a:cxnSpLocks/>
          </p:cNvCxnSpPr>
          <p:nvPr/>
        </p:nvCxnSpPr>
        <p:spPr>
          <a:xfrm>
            <a:off x="5215888" y="3547408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E77F6E4-D83F-8041-326B-206BC41B226B}"/>
              </a:ext>
            </a:extLst>
          </p:cNvPr>
          <p:cNvCxnSpPr>
            <a:cxnSpLocks/>
          </p:cNvCxnSpPr>
          <p:nvPr/>
        </p:nvCxnSpPr>
        <p:spPr>
          <a:xfrm>
            <a:off x="5215888" y="3205360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FB41711-C14A-8C61-A9BF-B9D1BB3B95AB}"/>
              </a:ext>
            </a:extLst>
          </p:cNvPr>
          <p:cNvCxnSpPr>
            <a:cxnSpLocks/>
          </p:cNvCxnSpPr>
          <p:nvPr/>
        </p:nvCxnSpPr>
        <p:spPr>
          <a:xfrm flipV="1">
            <a:off x="5215886" y="3576184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Content Placeholder 4">
            <a:extLst>
              <a:ext uri="{FF2B5EF4-FFF2-40B4-BE49-F238E27FC236}">
                <a16:creationId xmlns:a16="http://schemas.microsoft.com/office/drawing/2014/main" id="{943655BC-29EA-F0FD-B006-F935FD524514}"/>
              </a:ext>
            </a:extLst>
          </p:cNvPr>
          <p:cNvSpPr txBox="1">
            <a:spLocks/>
          </p:cNvSpPr>
          <p:nvPr/>
        </p:nvSpPr>
        <p:spPr>
          <a:xfrm>
            <a:off x="6391196" y="3834129"/>
            <a:ext cx="544098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128</a:t>
            </a:r>
          </a:p>
        </p:txBody>
      </p:sp>
      <p:sp>
        <p:nvSpPr>
          <p:cNvPr id="60" name="Content Placeholder 4">
            <a:extLst>
              <a:ext uri="{FF2B5EF4-FFF2-40B4-BE49-F238E27FC236}">
                <a16:creationId xmlns:a16="http://schemas.microsoft.com/office/drawing/2014/main" id="{D0227926-0B74-A66D-AF8B-D6563C0EC851}"/>
              </a:ext>
            </a:extLst>
          </p:cNvPr>
          <p:cNvSpPr txBox="1">
            <a:spLocks/>
          </p:cNvSpPr>
          <p:nvPr/>
        </p:nvSpPr>
        <p:spPr>
          <a:xfrm>
            <a:off x="5553051" y="4147006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256</a:t>
            </a:r>
          </a:p>
        </p:txBody>
      </p:sp>
      <p:sp>
        <p:nvSpPr>
          <p:cNvPr id="64" name="Content Placeholder 4">
            <a:extLst>
              <a:ext uri="{FF2B5EF4-FFF2-40B4-BE49-F238E27FC236}">
                <a16:creationId xmlns:a16="http://schemas.microsoft.com/office/drawing/2014/main" id="{02218014-AB56-CE5B-EAE6-86488B3CBFB8}"/>
              </a:ext>
            </a:extLst>
          </p:cNvPr>
          <p:cNvSpPr txBox="1">
            <a:spLocks/>
          </p:cNvSpPr>
          <p:nvPr/>
        </p:nvSpPr>
        <p:spPr>
          <a:xfrm>
            <a:off x="4757099" y="4455774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512</a:t>
            </a:r>
          </a:p>
        </p:txBody>
      </p:sp>
      <p:pic>
        <p:nvPicPr>
          <p:cNvPr id="65" name="Picture 64" descr="A map of the united states&#10;&#10;Description automatically generated">
            <a:extLst>
              <a:ext uri="{FF2B5EF4-FFF2-40B4-BE49-F238E27FC236}">
                <a16:creationId xmlns:a16="http://schemas.microsoft.com/office/drawing/2014/main" id="{33498B99-D6B0-9002-8D30-04E5C70648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9377003" y="2782661"/>
            <a:ext cx="1962245" cy="1305846"/>
          </a:xfrm>
          <a:prstGeom prst="rect">
            <a:avLst/>
          </a:prstGeom>
        </p:spPr>
      </p:pic>
      <p:sp>
        <p:nvSpPr>
          <p:cNvPr id="66" name="Content Placeholder 4">
            <a:extLst>
              <a:ext uri="{FF2B5EF4-FFF2-40B4-BE49-F238E27FC236}">
                <a16:creationId xmlns:a16="http://schemas.microsoft.com/office/drawing/2014/main" id="{193D3297-DB5B-C8C2-29FF-7152C36A3C96}"/>
              </a:ext>
            </a:extLst>
          </p:cNvPr>
          <p:cNvSpPr txBox="1">
            <a:spLocks/>
          </p:cNvSpPr>
          <p:nvPr/>
        </p:nvSpPr>
        <p:spPr>
          <a:xfrm>
            <a:off x="10054492" y="4195831"/>
            <a:ext cx="766016" cy="404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20x56</a:t>
            </a:r>
          </a:p>
        </p:txBody>
      </p:sp>
      <p:pic>
        <p:nvPicPr>
          <p:cNvPr id="67" name="Picture 66" descr="A map of the united states&#10;&#10;Description automatically generated">
            <a:extLst>
              <a:ext uri="{FF2B5EF4-FFF2-40B4-BE49-F238E27FC236}">
                <a16:creationId xmlns:a16="http://schemas.microsoft.com/office/drawing/2014/main" id="{192C847D-5A1A-0D3D-3133-8ADDFCA06D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510608" y="2649949"/>
            <a:ext cx="1643891" cy="109398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68" name="Picture 67" descr="A map of the united states&#10;&#10;Description automatically generated">
            <a:extLst>
              <a:ext uri="{FF2B5EF4-FFF2-40B4-BE49-F238E27FC236}">
                <a16:creationId xmlns:a16="http://schemas.microsoft.com/office/drawing/2014/main" id="{1F101016-B8C1-A4F6-59F8-AD8A6318FA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663008" y="2802349"/>
            <a:ext cx="1643891" cy="109398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69" name="Picture 68" descr="A map of the united states&#10;&#10;Description automatically generated">
            <a:extLst>
              <a:ext uri="{FF2B5EF4-FFF2-40B4-BE49-F238E27FC236}">
                <a16:creationId xmlns:a16="http://schemas.microsoft.com/office/drawing/2014/main" id="{83CE1DE7-96CE-19B6-C610-655547DEF3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815408" y="2954749"/>
            <a:ext cx="1643891" cy="109398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70" name="Picture 69" descr="A map of the united states&#10;&#10;Description automatically generated">
            <a:extLst>
              <a:ext uri="{FF2B5EF4-FFF2-40B4-BE49-F238E27FC236}">
                <a16:creationId xmlns:a16="http://schemas.microsoft.com/office/drawing/2014/main" id="{9518C2ED-515F-E668-05FE-8DD7723A7B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967808" y="3107149"/>
            <a:ext cx="1643891" cy="109398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457F036-C750-F4DC-8BD0-ACF906390650}"/>
              </a:ext>
            </a:extLst>
          </p:cNvPr>
          <p:cNvCxnSpPr>
            <a:cxnSpLocks/>
          </p:cNvCxnSpPr>
          <p:nvPr/>
        </p:nvCxnSpPr>
        <p:spPr>
          <a:xfrm>
            <a:off x="2096839" y="2292861"/>
            <a:ext cx="338127" cy="35179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637A38A-5F76-02DE-26AB-F71417C56A49}"/>
              </a:ext>
            </a:extLst>
          </p:cNvPr>
          <p:cNvCxnSpPr>
            <a:cxnSpLocks/>
          </p:cNvCxnSpPr>
          <p:nvPr/>
        </p:nvCxnSpPr>
        <p:spPr>
          <a:xfrm flipH="1">
            <a:off x="2339431" y="2647467"/>
            <a:ext cx="79161" cy="1071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1AA16B9-7A59-4BA5-8900-C98C6F624BF7}"/>
              </a:ext>
            </a:extLst>
          </p:cNvPr>
          <p:cNvCxnSpPr>
            <a:cxnSpLocks/>
          </p:cNvCxnSpPr>
          <p:nvPr/>
        </p:nvCxnSpPr>
        <p:spPr>
          <a:xfrm flipH="1">
            <a:off x="2049549" y="2306938"/>
            <a:ext cx="79161" cy="1071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ontent Placeholder 4">
            <a:extLst>
              <a:ext uri="{FF2B5EF4-FFF2-40B4-BE49-F238E27FC236}">
                <a16:creationId xmlns:a16="http://schemas.microsoft.com/office/drawing/2014/main" id="{6020CC0F-7A88-75F7-4AA7-949FAD517847}"/>
              </a:ext>
            </a:extLst>
          </p:cNvPr>
          <p:cNvSpPr txBox="1">
            <a:spLocks/>
          </p:cNvSpPr>
          <p:nvPr/>
        </p:nvSpPr>
        <p:spPr>
          <a:xfrm rot="2539554">
            <a:off x="1893337" y="2197978"/>
            <a:ext cx="959702" cy="629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48 hours</a:t>
            </a:r>
          </a:p>
        </p:txBody>
      </p:sp>
      <p:sp>
        <p:nvSpPr>
          <p:cNvPr id="75" name="Content Placeholder 4">
            <a:extLst>
              <a:ext uri="{FF2B5EF4-FFF2-40B4-BE49-F238E27FC236}">
                <a16:creationId xmlns:a16="http://schemas.microsoft.com/office/drawing/2014/main" id="{3FFD4332-6ED1-2248-2FA4-76E3874B42AE}"/>
              </a:ext>
            </a:extLst>
          </p:cNvPr>
          <p:cNvSpPr txBox="1">
            <a:spLocks/>
          </p:cNvSpPr>
          <p:nvPr/>
        </p:nvSpPr>
        <p:spPr>
          <a:xfrm>
            <a:off x="874812" y="4436913"/>
            <a:ext cx="1116784" cy="318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48x20x56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73BB75A7-92DF-22CF-DA61-FACA7FD22E9B}"/>
              </a:ext>
            </a:extLst>
          </p:cNvPr>
          <p:cNvCxnSpPr>
            <a:cxnSpLocks/>
          </p:cNvCxnSpPr>
          <p:nvPr/>
        </p:nvCxnSpPr>
        <p:spPr>
          <a:xfrm flipV="1">
            <a:off x="6010772" y="3645253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7A5C5B4-F11E-7365-4BB0-9408AB3FC3A9}"/>
              </a:ext>
            </a:extLst>
          </p:cNvPr>
          <p:cNvCxnSpPr>
            <a:cxnSpLocks/>
          </p:cNvCxnSpPr>
          <p:nvPr/>
        </p:nvCxnSpPr>
        <p:spPr>
          <a:xfrm flipV="1">
            <a:off x="6010771" y="3274398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3D2A608-FBAB-1D7F-2DE3-FB491A14455D}"/>
              </a:ext>
            </a:extLst>
          </p:cNvPr>
          <p:cNvCxnSpPr>
            <a:cxnSpLocks/>
          </p:cNvCxnSpPr>
          <p:nvPr/>
        </p:nvCxnSpPr>
        <p:spPr>
          <a:xfrm flipV="1">
            <a:off x="6010771" y="3645253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D3F730BB-6E73-6A28-B105-63062936ABC2}"/>
              </a:ext>
            </a:extLst>
          </p:cNvPr>
          <p:cNvCxnSpPr>
            <a:cxnSpLocks/>
          </p:cNvCxnSpPr>
          <p:nvPr/>
        </p:nvCxnSpPr>
        <p:spPr>
          <a:xfrm flipV="1">
            <a:off x="6010771" y="3259912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88B9C220-2DA8-B131-E868-214CFC47BDB5}"/>
              </a:ext>
            </a:extLst>
          </p:cNvPr>
          <p:cNvCxnSpPr>
            <a:cxnSpLocks/>
          </p:cNvCxnSpPr>
          <p:nvPr/>
        </p:nvCxnSpPr>
        <p:spPr>
          <a:xfrm>
            <a:off x="6010770" y="2876273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95AAE2C4-2761-DA75-4A14-7720C9CDFC70}"/>
              </a:ext>
            </a:extLst>
          </p:cNvPr>
          <p:cNvCxnSpPr>
            <a:cxnSpLocks/>
          </p:cNvCxnSpPr>
          <p:nvPr/>
        </p:nvCxnSpPr>
        <p:spPr>
          <a:xfrm>
            <a:off x="6010769" y="3245622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E2D30D31-BFC6-6B34-AE28-0E2F423DB595}"/>
              </a:ext>
            </a:extLst>
          </p:cNvPr>
          <p:cNvCxnSpPr>
            <a:cxnSpLocks/>
          </p:cNvCxnSpPr>
          <p:nvPr/>
        </p:nvCxnSpPr>
        <p:spPr>
          <a:xfrm>
            <a:off x="6010769" y="2903574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BC80B15-A0EF-EA4C-B85E-E2421B3A87DE}"/>
              </a:ext>
            </a:extLst>
          </p:cNvPr>
          <p:cNvCxnSpPr>
            <a:cxnSpLocks/>
          </p:cNvCxnSpPr>
          <p:nvPr/>
        </p:nvCxnSpPr>
        <p:spPr>
          <a:xfrm flipV="1">
            <a:off x="6010767" y="3274398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3" name="Table 92">
            <a:extLst>
              <a:ext uri="{FF2B5EF4-FFF2-40B4-BE49-F238E27FC236}">
                <a16:creationId xmlns:a16="http://schemas.microsoft.com/office/drawing/2014/main" id="{8BC5F339-8F8F-23BC-51EB-49D72FE409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047669"/>
              </p:ext>
            </p:extLst>
          </p:nvPr>
        </p:nvGraphicFramePr>
        <p:xfrm>
          <a:off x="4068160" y="1818241"/>
          <a:ext cx="338150" cy="2926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7727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152290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969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029627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384139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358500"/>
                  </a:ext>
                </a:extLst>
              </a:tr>
            </a:tbl>
          </a:graphicData>
        </a:graphic>
      </p:graphicFrame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EF1ADB72-683C-19E9-A90D-6AA71EACFE93}"/>
              </a:ext>
            </a:extLst>
          </p:cNvPr>
          <p:cNvCxnSpPr>
            <a:cxnSpLocks/>
          </p:cNvCxnSpPr>
          <p:nvPr/>
        </p:nvCxnSpPr>
        <p:spPr>
          <a:xfrm flipV="1">
            <a:off x="4418239" y="2801958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C08B6E0A-C275-315B-65F6-FC5827DF642F}"/>
              </a:ext>
            </a:extLst>
          </p:cNvPr>
          <p:cNvCxnSpPr>
            <a:cxnSpLocks/>
          </p:cNvCxnSpPr>
          <p:nvPr/>
        </p:nvCxnSpPr>
        <p:spPr>
          <a:xfrm flipV="1">
            <a:off x="4418238" y="2431103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95ABDFA0-BC2B-E21F-F010-8F9319D98ECC}"/>
              </a:ext>
            </a:extLst>
          </p:cNvPr>
          <p:cNvCxnSpPr>
            <a:cxnSpLocks/>
          </p:cNvCxnSpPr>
          <p:nvPr/>
        </p:nvCxnSpPr>
        <p:spPr>
          <a:xfrm flipV="1">
            <a:off x="4418238" y="2801958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2D331A4F-EEF1-E118-C303-08CD9521AAF5}"/>
              </a:ext>
            </a:extLst>
          </p:cNvPr>
          <p:cNvCxnSpPr>
            <a:cxnSpLocks/>
          </p:cNvCxnSpPr>
          <p:nvPr/>
        </p:nvCxnSpPr>
        <p:spPr>
          <a:xfrm flipV="1">
            <a:off x="4418238" y="2416617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072451F2-F605-5DFE-C3C8-622094283FBD}"/>
              </a:ext>
            </a:extLst>
          </p:cNvPr>
          <p:cNvCxnSpPr>
            <a:cxnSpLocks/>
          </p:cNvCxnSpPr>
          <p:nvPr/>
        </p:nvCxnSpPr>
        <p:spPr>
          <a:xfrm>
            <a:off x="4418237" y="2032978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E21F0101-007C-1D8D-9D0E-CEDACF6E1735}"/>
              </a:ext>
            </a:extLst>
          </p:cNvPr>
          <p:cNvCxnSpPr>
            <a:cxnSpLocks/>
          </p:cNvCxnSpPr>
          <p:nvPr/>
        </p:nvCxnSpPr>
        <p:spPr>
          <a:xfrm>
            <a:off x="4418236" y="2402327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AB48825-E200-D02A-1C48-019E0B3D8187}"/>
              </a:ext>
            </a:extLst>
          </p:cNvPr>
          <p:cNvCxnSpPr>
            <a:cxnSpLocks/>
          </p:cNvCxnSpPr>
          <p:nvPr/>
        </p:nvCxnSpPr>
        <p:spPr>
          <a:xfrm>
            <a:off x="4418236" y="2060279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E7F4D247-1A57-4BE4-8CCD-DC569B8CFE13}"/>
              </a:ext>
            </a:extLst>
          </p:cNvPr>
          <p:cNvCxnSpPr>
            <a:cxnSpLocks/>
          </p:cNvCxnSpPr>
          <p:nvPr/>
        </p:nvCxnSpPr>
        <p:spPr>
          <a:xfrm flipV="1">
            <a:off x="4418234" y="2431103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8F1DAAA2-9E56-43B9-689D-EC32A2904F32}"/>
              </a:ext>
            </a:extLst>
          </p:cNvPr>
          <p:cNvCxnSpPr>
            <a:cxnSpLocks/>
          </p:cNvCxnSpPr>
          <p:nvPr/>
        </p:nvCxnSpPr>
        <p:spPr>
          <a:xfrm flipV="1">
            <a:off x="4410137" y="3495123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AD76FC0-40F9-9DA5-ED00-D4BB61AB7BB4}"/>
              </a:ext>
            </a:extLst>
          </p:cNvPr>
          <p:cNvCxnSpPr>
            <a:cxnSpLocks/>
          </p:cNvCxnSpPr>
          <p:nvPr/>
        </p:nvCxnSpPr>
        <p:spPr>
          <a:xfrm flipV="1">
            <a:off x="4410136" y="3124268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6BF4D76B-2F40-D7C1-E43C-50FC888E5C1C}"/>
              </a:ext>
            </a:extLst>
          </p:cNvPr>
          <p:cNvCxnSpPr>
            <a:cxnSpLocks/>
          </p:cNvCxnSpPr>
          <p:nvPr/>
        </p:nvCxnSpPr>
        <p:spPr>
          <a:xfrm flipV="1">
            <a:off x="4410136" y="3495123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225A2074-31AC-FEC7-374C-DF383C4DBBCC}"/>
              </a:ext>
            </a:extLst>
          </p:cNvPr>
          <p:cNvCxnSpPr>
            <a:cxnSpLocks/>
          </p:cNvCxnSpPr>
          <p:nvPr/>
        </p:nvCxnSpPr>
        <p:spPr>
          <a:xfrm flipV="1">
            <a:off x="4410136" y="3109782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8330A7A0-D03E-115F-3596-B153AD6C5712}"/>
              </a:ext>
            </a:extLst>
          </p:cNvPr>
          <p:cNvCxnSpPr>
            <a:cxnSpLocks/>
          </p:cNvCxnSpPr>
          <p:nvPr/>
        </p:nvCxnSpPr>
        <p:spPr>
          <a:xfrm>
            <a:off x="4410135" y="2726143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4B41C9D8-FE14-DFAC-E703-A4E6D70506F4}"/>
              </a:ext>
            </a:extLst>
          </p:cNvPr>
          <p:cNvCxnSpPr>
            <a:cxnSpLocks/>
          </p:cNvCxnSpPr>
          <p:nvPr/>
        </p:nvCxnSpPr>
        <p:spPr>
          <a:xfrm>
            <a:off x="4410134" y="3095492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65CDDF15-83EA-7825-B230-F881B3425A8C}"/>
              </a:ext>
            </a:extLst>
          </p:cNvPr>
          <p:cNvCxnSpPr>
            <a:cxnSpLocks/>
          </p:cNvCxnSpPr>
          <p:nvPr/>
        </p:nvCxnSpPr>
        <p:spPr>
          <a:xfrm>
            <a:off x="4410134" y="2753444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E2DA6691-3402-F8B7-F504-47179F4DE159}"/>
              </a:ext>
            </a:extLst>
          </p:cNvPr>
          <p:cNvCxnSpPr>
            <a:cxnSpLocks/>
          </p:cNvCxnSpPr>
          <p:nvPr/>
        </p:nvCxnSpPr>
        <p:spPr>
          <a:xfrm flipV="1">
            <a:off x="4410132" y="3124268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09ED6421-E7CC-D2CD-E4DF-D5CB299C97B8}"/>
              </a:ext>
            </a:extLst>
          </p:cNvPr>
          <p:cNvCxnSpPr>
            <a:cxnSpLocks/>
          </p:cNvCxnSpPr>
          <p:nvPr/>
        </p:nvCxnSpPr>
        <p:spPr>
          <a:xfrm flipV="1">
            <a:off x="4406315" y="4295797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C53DF42-86AF-05E3-A14F-6A97859CDA3D}"/>
              </a:ext>
            </a:extLst>
          </p:cNvPr>
          <p:cNvCxnSpPr>
            <a:cxnSpLocks/>
          </p:cNvCxnSpPr>
          <p:nvPr/>
        </p:nvCxnSpPr>
        <p:spPr>
          <a:xfrm flipV="1">
            <a:off x="4406314" y="3924942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C6AEA416-7487-CD8C-C65D-1680CF3CFAAA}"/>
              </a:ext>
            </a:extLst>
          </p:cNvPr>
          <p:cNvCxnSpPr>
            <a:cxnSpLocks/>
          </p:cNvCxnSpPr>
          <p:nvPr/>
        </p:nvCxnSpPr>
        <p:spPr>
          <a:xfrm flipV="1">
            <a:off x="4406314" y="4295797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711193F2-2AC8-67B9-26A0-C05303334AB4}"/>
              </a:ext>
            </a:extLst>
          </p:cNvPr>
          <p:cNvCxnSpPr>
            <a:cxnSpLocks/>
          </p:cNvCxnSpPr>
          <p:nvPr/>
        </p:nvCxnSpPr>
        <p:spPr>
          <a:xfrm flipV="1">
            <a:off x="4406314" y="3910456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9E7C41E0-BD3F-324F-23CA-70D88A945515}"/>
              </a:ext>
            </a:extLst>
          </p:cNvPr>
          <p:cNvCxnSpPr>
            <a:cxnSpLocks/>
          </p:cNvCxnSpPr>
          <p:nvPr/>
        </p:nvCxnSpPr>
        <p:spPr>
          <a:xfrm>
            <a:off x="4406313" y="3526817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A321ECAF-0128-82BA-0F89-436E65081908}"/>
              </a:ext>
            </a:extLst>
          </p:cNvPr>
          <p:cNvCxnSpPr>
            <a:cxnSpLocks/>
          </p:cNvCxnSpPr>
          <p:nvPr/>
        </p:nvCxnSpPr>
        <p:spPr>
          <a:xfrm>
            <a:off x="4406312" y="3896166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661FEBD0-9502-DFDC-21FB-EF7CFADC0CD6}"/>
              </a:ext>
            </a:extLst>
          </p:cNvPr>
          <p:cNvCxnSpPr>
            <a:cxnSpLocks/>
          </p:cNvCxnSpPr>
          <p:nvPr/>
        </p:nvCxnSpPr>
        <p:spPr>
          <a:xfrm>
            <a:off x="4406312" y="3554118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77888C3-2EA2-AE17-CA36-761DBFED1197}"/>
              </a:ext>
            </a:extLst>
          </p:cNvPr>
          <p:cNvCxnSpPr>
            <a:cxnSpLocks/>
          </p:cNvCxnSpPr>
          <p:nvPr/>
        </p:nvCxnSpPr>
        <p:spPr>
          <a:xfrm flipV="1">
            <a:off x="4406310" y="3924942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4" name="Content Placeholder 4">
            <a:extLst>
              <a:ext uri="{FF2B5EF4-FFF2-40B4-BE49-F238E27FC236}">
                <a16:creationId xmlns:a16="http://schemas.microsoft.com/office/drawing/2014/main" id="{E741AA9C-3117-CBB6-A605-5D5066582C0B}"/>
              </a:ext>
            </a:extLst>
          </p:cNvPr>
          <p:cNvSpPr txBox="1">
            <a:spLocks/>
          </p:cNvSpPr>
          <p:nvPr/>
        </p:nvSpPr>
        <p:spPr>
          <a:xfrm>
            <a:off x="3768349" y="4752604"/>
            <a:ext cx="1119921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53,760</a:t>
            </a:r>
          </a:p>
        </p:txBody>
      </p:sp>
      <p:sp>
        <p:nvSpPr>
          <p:cNvPr id="135" name="Content Placeholder 4">
            <a:extLst>
              <a:ext uri="{FF2B5EF4-FFF2-40B4-BE49-F238E27FC236}">
                <a16:creationId xmlns:a16="http://schemas.microsoft.com/office/drawing/2014/main" id="{37438504-9CB8-D84B-91FB-533686791C2F}"/>
              </a:ext>
            </a:extLst>
          </p:cNvPr>
          <p:cNvSpPr txBox="1">
            <a:spLocks/>
          </p:cNvSpPr>
          <p:nvPr/>
        </p:nvSpPr>
        <p:spPr>
          <a:xfrm>
            <a:off x="4130919" y="6079649"/>
            <a:ext cx="3524441" cy="6168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Total Parameters: 27,834,336</a:t>
            </a: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016B3F7A-8B18-CA24-02A1-8EE8FA41AFFF}"/>
              </a:ext>
            </a:extLst>
          </p:cNvPr>
          <p:cNvCxnSpPr>
            <a:cxnSpLocks/>
          </p:cNvCxnSpPr>
          <p:nvPr/>
        </p:nvCxnSpPr>
        <p:spPr>
          <a:xfrm>
            <a:off x="6797547" y="3659953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77330AAD-0578-F96B-403C-205881B3E049}"/>
              </a:ext>
            </a:extLst>
          </p:cNvPr>
          <p:cNvCxnSpPr>
            <a:cxnSpLocks/>
          </p:cNvCxnSpPr>
          <p:nvPr/>
        </p:nvCxnSpPr>
        <p:spPr>
          <a:xfrm>
            <a:off x="6797546" y="3289098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B539E8F3-C743-F02B-687D-199B8C74CA0F}"/>
              </a:ext>
            </a:extLst>
          </p:cNvPr>
          <p:cNvCxnSpPr>
            <a:cxnSpLocks/>
          </p:cNvCxnSpPr>
          <p:nvPr/>
        </p:nvCxnSpPr>
        <p:spPr>
          <a:xfrm>
            <a:off x="6797546" y="3659953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11E5076E-06F6-2B70-94BC-F0B62AB2349B}"/>
              </a:ext>
            </a:extLst>
          </p:cNvPr>
          <p:cNvCxnSpPr>
            <a:cxnSpLocks/>
          </p:cNvCxnSpPr>
          <p:nvPr/>
        </p:nvCxnSpPr>
        <p:spPr>
          <a:xfrm>
            <a:off x="6797546" y="3274612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B376565C-ACFB-E8EA-4363-C46BC6129B89}"/>
              </a:ext>
            </a:extLst>
          </p:cNvPr>
          <p:cNvCxnSpPr>
            <a:cxnSpLocks/>
          </p:cNvCxnSpPr>
          <p:nvPr/>
        </p:nvCxnSpPr>
        <p:spPr>
          <a:xfrm flipV="1">
            <a:off x="6797545" y="2890973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B31E6370-9852-E101-DFBF-CA5C3C7E5009}"/>
              </a:ext>
            </a:extLst>
          </p:cNvPr>
          <p:cNvCxnSpPr>
            <a:cxnSpLocks/>
          </p:cNvCxnSpPr>
          <p:nvPr/>
        </p:nvCxnSpPr>
        <p:spPr>
          <a:xfrm flipV="1">
            <a:off x="6797544" y="3260322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AFB7890C-CC9A-1C86-817A-0E498D9EB20D}"/>
              </a:ext>
            </a:extLst>
          </p:cNvPr>
          <p:cNvCxnSpPr>
            <a:cxnSpLocks/>
          </p:cNvCxnSpPr>
          <p:nvPr/>
        </p:nvCxnSpPr>
        <p:spPr>
          <a:xfrm flipV="1">
            <a:off x="6797544" y="2918274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1BC7CA3F-38E9-B2DA-9E2F-182C2E32DF3C}"/>
              </a:ext>
            </a:extLst>
          </p:cNvPr>
          <p:cNvCxnSpPr>
            <a:cxnSpLocks/>
          </p:cNvCxnSpPr>
          <p:nvPr/>
        </p:nvCxnSpPr>
        <p:spPr>
          <a:xfrm>
            <a:off x="6797542" y="3289098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44" name="Table 143">
            <a:extLst>
              <a:ext uri="{FF2B5EF4-FFF2-40B4-BE49-F238E27FC236}">
                <a16:creationId xmlns:a16="http://schemas.microsoft.com/office/drawing/2014/main" id="{85345C8E-8A32-E795-6471-2022EDC34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074774"/>
              </p:ext>
            </p:extLst>
          </p:nvPr>
        </p:nvGraphicFramePr>
        <p:xfrm>
          <a:off x="7254451" y="2725667"/>
          <a:ext cx="33815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91750026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905261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28816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7513339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518102"/>
                  </a:ext>
                </a:extLst>
              </a:tr>
            </a:tbl>
          </a:graphicData>
        </a:graphic>
      </p:graphicFrame>
      <p:sp>
        <p:nvSpPr>
          <p:cNvPr id="145" name="Content Placeholder 4">
            <a:extLst>
              <a:ext uri="{FF2B5EF4-FFF2-40B4-BE49-F238E27FC236}">
                <a16:creationId xmlns:a16="http://schemas.microsoft.com/office/drawing/2014/main" id="{EDCBB6E8-3FDD-DC60-CE70-2923C88F16EB}"/>
              </a:ext>
            </a:extLst>
          </p:cNvPr>
          <p:cNvSpPr txBox="1">
            <a:spLocks/>
          </p:cNvSpPr>
          <p:nvPr/>
        </p:nvSpPr>
        <p:spPr>
          <a:xfrm>
            <a:off x="7089403" y="4180965"/>
            <a:ext cx="766017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1,120</a:t>
            </a:r>
          </a:p>
        </p:txBody>
      </p:sp>
      <p:sp>
        <p:nvSpPr>
          <p:cNvPr id="146" name="Arrow: Right 145">
            <a:extLst>
              <a:ext uri="{FF2B5EF4-FFF2-40B4-BE49-F238E27FC236}">
                <a16:creationId xmlns:a16="http://schemas.microsoft.com/office/drawing/2014/main" id="{8C0A1CA8-DA69-AE05-BF1F-A3C1D488DCD4}"/>
              </a:ext>
            </a:extLst>
          </p:cNvPr>
          <p:cNvSpPr/>
          <p:nvPr/>
        </p:nvSpPr>
        <p:spPr>
          <a:xfrm>
            <a:off x="2587906" y="2980189"/>
            <a:ext cx="1314303" cy="7383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Flatten</a:t>
            </a:r>
          </a:p>
        </p:txBody>
      </p:sp>
      <p:sp>
        <p:nvSpPr>
          <p:cNvPr id="147" name="Arrow: Right 146">
            <a:extLst>
              <a:ext uri="{FF2B5EF4-FFF2-40B4-BE49-F238E27FC236}">
                <a16:creationId xmlns:a16="http://schemas.microsoft.com/office/drawing/2014/main" id="{92E9CB27-385B-3BAF-5BFB-52E1E80D1CDD}"/>
              </a:ext>
            </a:extLst>
          </p:cNvPr>
          <p:cNvSpPr/>
          <p:nvPr/>
        </p:nvSpPr>
        <p:spPr>
          <a:xfrm>
            <a:off x="7655360" y="3120590"/>
            <a:ext cx="1530456" cy="7383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Reshape</a:t>
            </a:r>
          </a:p>
        </p:txBody>
      </p:sp>
      <p:sp>
        <p:nvSpPr>
          <p:cNvPr id="148" name="Content Placeholder 4">
            <a:extLst>
              <a:ext uri="{FF2B5EF4-FFF2-40B4-BE49-F238E27FC236}">
                <a16:creationId xmlns:a16="http://schemas.microsoft.com/office/drawing/2014/main" id="{FC312057-0199-1FFA-109C-A90F57B185F5}"/>
              </a:ext>
            </a:extLst>
          </p:cNvPr>
          <p:cNvSpPr txBox="1">
            <a:spLocks/>
          </p:cNvSpPr>
          <p:nvPr/>
        </p:nvSpPr>
        <p:spPr>
          <a:xfrm>
            <a:off x="9404338" y="2407356"/>
            <a:ext cx="1907574" cy="629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Prediction of next hour</a:t>
            </a:r>
          </a:p>
        </p:txBody>
      </p:sp>
      <p:sp>
        <p:nvSpPr>
          <p:cNvPr id="149" name="Content Placeholder 4">
            <a:extLst>
              <a:ext uri="{FF2B5EF4-FFF2-40B4-BE49-F238E27FC236}">
                <a16:creationId xmlns:a16="http://schemas.microsoft.com/office/drawing/2014/main" id="{1439B6BF-CAE8-2A47-A824-CBE310139AC5}"/>
              </a:ext>
            </a:extLst>
          </p:cNvPr>
          <p:cNvSpPr txBox="1">
            <a:spLocks/>
          </p:cNvSpPr>
          <p:nvPr/>
        </p:nvSpPr>
        <p:spPr>
          <a:xfrm>
            <a:off x="5047207" y="5041009"/>
            <a:ext cx="2213317" cy="5971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500" dirty="0"/>
              <a:t>All activation functions are leaky ReLU</a:t>
            </a:r>
          </a:p>
        </p:txBody>
      </p:sp>
    </p:spTree>
    <p:extLst>
      <p:ext uri="{BB962C8B-B14F-4D97-AF65-F5344CB8AC3E}">
        <p14:creationId xmlns:p14="http://schemas.microsoft.com/office/powerpoint/2010/main" val="1209191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8298193" cy="597845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Predictive Models – 3D Convolution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2A876A0-D017-EA0F-FE1F-13735B1897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9514947"/>
              </p:ext>
            </p:extLst>
          </p:nvPr>
        </p:nvGraphicFramePr>
        <p:xfrm>
          <a:off x="8255733" y="3036186"/>
          <a:ext cx="33815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711937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530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7269432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CCD3096-231C-D5C6-5CC9-68267426B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9913032"/>
              </p:ext>
            </p:extLst>
          </p:nvPr>
        </p:nvGraphicFramePr>
        <p:xfrm>
          <a:off x="7468558" y="2665350"/>
          <a:ext cx="33815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27202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7058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9127A2F-022E-0FCC-36DE-DC7CFEAA0C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315274"/>
              </p:ext>
            </p:extLst>
          </p:nvPr>
        </p:nvGraphicFramePr>
        <p:xfrm>
          <a:off x="6671626" y="2240412"/>
          <a:ext cx="338150" cy="219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7727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152290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969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029627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B389CC8-687C-1972-D64B-BC602BE25808}"/>
              </a:ext>
            </a:extLst>
          </p:cNvPr>
          <p:cNvCxnSpPr>
            <a:cxnSpLocks/>
          </p:cNvCxnSpPr>
          <p:nvPr/>
        </p:nvCxnSpPr>
        <p:spPr>
          <a:xfrm flipV="1">
            <a:off x="7017487" y="3211420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D23D450-8351-88B4-0344-426EB9A4FABC}"/>
              </a:ext>
            </a:extLst>
          </p:cNvPr>
          <p:cNvCxnSpPr>
            <a:cxnSpLocks/>
          </p:cNvCxnSpPr>
          <p:nvPr/>
        </p:nvCxnSpPr>
        <p:spPr>
          <a:xfrm flipV="1">
            <a:off x="7017486" y="2840565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46A9205-2102-5E64-F299-4A91E0E0C952}"/>
              </a:ext>
            </a:extLst>
          </p:cNvPr>
          <p:cNvCxnSpPr>
            <a:cxnSpLocks/>
          </p:cNvCxnSpPr>
          <p:nvPr/>
        </p:nvCxnSpPr>
        <p:spPr>
          <a:xfrm flipV="1">
            <a:off x="7017486" y="3211420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23FE822-7CB7-E70C-ECAB-DA27C3F46BD6}"/>
              </a:ext>
            </a:extLst>
          </p:cNvPr>
          <p:cNvCxnSpPr>
            <a:cxnSpLocks/>
          </p:cNvCxnSpPr>
          <p:nvPr/>
        </p:nvCxnSpPr>
        <p:spPr>
          <a:xfrm flipV="1">
            <a:off x="7017486" y="282607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6555309-EED7-511C-5EF1-5F7CA9AFC415}"/>
              </a:ext>
            </a:extLst>
          </p:cNvPr>
          <p:cNvCxnSpPr>
            <a:cxnSpLocks/>
          </p:cNvCxnSpPr>
          <p:nvPr/>
        </p:nvCxnSpPr>
        <p:spPr>
          <a:xfrm>
            <a:off x="7017485" y="2442440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2E85154-27F3-2354-3DD7-0E4C7E04B38C}"/>
              </a:ext>
            </a:extLst>
          </p:cNvPr>
          <p:cNvCxnSpPr>
            <a:cxnSpLocks/>
          </p:cNvCxnSpPr>
          <p:nvPr/>
        </p:nvCxnSpPr>
        <p:spPr>
          <a:xfrm>
            <a:off x="7017484" y="281178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9D51BB93-7BD2-8AE5-D200-338DE048A4E7}"/>
              </a:ext>
            </a:extLst>
          </p:cNvPr>
          <p:cNvCxnSpPr>
            <a:cxnSpLocks/>
          </p:cNvCxnSpPr>
          <p:nvPr/>
        </p:nvCxnSpPr>
        <p:spPr>
          <a:xfrm>
            <a:off x="7017484" y="2469741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D95CD5C8-262E-1FA5-D8F0-D00C96DE618F}"/>
              </a:ext>
            </a:extLst>
          </p:cNvPr>
          <p:cNvCxnSpPr>
            <a:cxnSpLocks/>
          </p:cNvCxnSpPr>
          <p:nvPr/>
        </p:nvCxnSpPr>
        <p:spPr>
          <a:xfrm flipV="1">
            <a:off x="7017482" y="2840565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FD41D44D-55AD-C658-FC9D-FA17685661A9}"/>
              </a:ext>
            </a:extLst>
          </p:cNvPr>
          <p:cNvCxnSpPr>
            <a:cxnSpLocks/>
          </p:cNvCxnSpPr>
          <p:nvPr/>
        </p:nvCxnSpPr>
        <p:spPr>
          <a:xfrm flipV="1">
            <a:off x="7009385" y="3904585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C1F9700-7402-73D1-09A2-0C4D20FED465}"/>
              </a:ext>
            </a:extLst>
          </p:cNvPr>
          <p:cNvCxnSpPr>
            <a:cxnSpLocks/>
          </p:cNvCxnSpPr>
          <p:nvPr/>
        </p:nvCxnSpPr>
        <p:spPr>
          <a:xfrm flipV="1">
            <a:off x="7009384" y="3533730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B946CB90-0233-764E-9FC6-E369D76D839C}"/>
              </a:ext>
            </a:extLst>
          </p:cNvPr>
          <p:cNvCxnSpPr>
            <a:cxnSpLocks/>
          </p:cNvCxnSpPr>
          <p:nvPr/>
        </p:nvCxnSpPr>
        <p:spPr>
          <a:xfrm flipV="1">
            <a:off x="7009384" y="3904585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90C35D0-58FE-AE75-5B68-D566634DB8C7}"/>
              </a:ext>
            </a:extLst>
          </p:cNvPr>
          <p:cNvCxnSpPr>
            <a:cxnSpLocks/>
          </p:cNvCxnSpPr>
          <p:nvPr/>
        </p:nvCxnSpPr>
        <p:spPr>
          <a:xfrm flipV="1">
            <a:off x="7009384" y="3519244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071A952-A9BA-807F-5B10-D1BC187E3956}"/>
              </a:ext>
            </a:extLst>
          </p:cNvPr>
          <p:cNvCxnSpPr>
            <a:cxnSpLocks/>
          </p:cNvCxnSpPr>
          <p:nvPr/>
        </p:nvCxnSpPr>
        <p:spPr>
          <a:xfrm>
            <a:off x="7009383" y="3135605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2A4F1960-59A4-588A-089B-C7A3E30B16F0}"/>
              </a:ext>
            </a:extLst>
          </p:cNvPr>
          <p:cNvCxnSpPr>
            <a:cxnSpLocks/>
          </p:cNvCxnSpPr>
          <p:nvPr/>
        </p:nvCxnSpPr>
        <p:spPr>
          <a:xfrm>
            <a:off x="7009382" y="3504954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87FD450-6412-A8D4-CC7A-F222A75E6F85}"/>
              </a:ext>
            </a:extLst>
          </p:cNvPr>
          <p:cNvCxnSpPr>
            <a:cxnSpLocks/>
          </p:cNvCxnSpPr>
          <p:nvPr/>
        </p:nvCxnSpPr>
        <p:spPr>
          <a:xfrm>
            <a:off x="7009382" y="3162906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048150B6-8D1D-01FA-D567-BD37128473D6}"/>
              </a:ext>
            </a:extLst>
          </p:cNvPr>
          <p:cNvCxnSpPr>
            <a:cxnSpLocks/>
          </p:cNvCxnSpPr>
          <p:nvPr/>
        </p:nvCxnSpPr>
        <p:spPr>
          <a:xfrm flipV="1">
            <a:off x="7009380" y="3533730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Content Placeholder 4">
            <a:extLst>
              <a:ext uri="{FF2B5EF4-FFF2-40B4-BE49-F238E27FC236}">
                <a16:creationId xmlns:a16="http://schemas.microsoft.com/office/drawing/2014/main" id="{45988A68-707B-5EF7-834B-62B9CF991B33}"/>
              </a:ext>
            </a:extLst>
          </p:cNvPr>
          <p:cNvSpPr txBox="1">
            <a:spLocks/>
          </p:cNvSpPr>
          <p:nvPr/>
        </p:nvSpPr>
        <p:spPr>
          <a:xfrm>
            <a:off x="8184690" y="3791675"/>
            <a:ext cx="544098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128</a:t>
            </a:r>
          </a:p>
        </p:txBody>
      </p:sp>
      <p:sp>
        <p:nvSpPr>
          <p:cNvPr id="79" name="Content Placeholder 4">
            <a:extLst>
              <a:ext uri="{FF2B5EF4-FFF2-40B4-BE49-F238E27FC236}">
                <a16:creationId xmlns:a16="http://schemas.microsoft.com/office/drawing/2014/main" id="{7C216E03-A0D3-32BC-2D3B-A5EA859197E6}"/>
              </a:ext>
            </a:extLst>
          </p:cNvPr>
          <p:cNvSpPr txBox="1">
            <a:spLocks/>
          </p:cNvSpPr>
          <p:nvPr/>
        </p:nvSpPr>
        <p:spPr>
          <a:xfrm>
            <a:off x="7346545" y="4104552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256</a:t>
            </a:r>
          </a:p>
        </p:txBody>
      </p:sp>
      <p:sp>
        <p:nvSpPr>
          <p:cNvPr id="80" name="Content Placeholder 4">
            <a:extLst>
              <a:ext uri="{FF2B5EF4-FFF2-40B4-BE49-F238E27FC236}">
                <a16:creationId xmlns:a16="http://schemas.microsoft.com/office/drawing/2014/main" id="{E404E943-5C50-5926-F7DF-95F221009DBB}"/>
              </a:ext>
            </a:extLst>
          </p:cNvPr>
          <p:cNvSpPr txBox="1">
            <a:spLocks/>
          </p:cNvSpPr>
          <p:nvPr/>
        </p:nvSpPr>
        <p:spPr>
          <a:xfrm>
            <a:off x="6550593" y="4413320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512</a:t>
            </a:r>
          </a:p>
        </p:txBody>
      </p:sp>
      <p:pic>
        <p:nvPicPr>
          <p:cNvPr id="81" name="Picture 80" descr="A map of the united states&#10;&#10;Description automatically generated">
            <a:extLst>
              <a:ext uri="{FF2B5EF4-FFF2-40B4-BE49-F238E27FC236}">
                <a16:creationId xmlns:a16="http://schemas.microsoft.com/office/drawing/2014/main" id="{58C63726-15EB-8CAB-A0EE-21F9B74B6C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10343304" y="2842984"/>
            <a:ext cx="1636946" cy="1089364"/>
          </a:xfrm>
          <a:prstGeom prst="rect">
            <a:avLst/>
          </a:prstGeom>
        </p:spPr>
      </p:pic>
      <p:sp>
        <p:nvSpPr>
          <p:cNvPr id="82" name="Content Placeholder 4">
            <a:extLst>
              <a:ext uri="{FF2B5EF4-FFF2-40B4-BE49-F238E27FC236}">
                <a16:creationId xmlns:a16="http://schemas.microsoft.com/office/drawing/2014/main" id="{2426930F-AE7E-37B1-E414-B97EA75F73A8}"/>
              </a:ext>
            </a:extLst>
          </p:cNvPr>
          <p:cNvSpPr txBox="1">
            <a:spLocks/>
          </p:cNvSpPr>
          <p:nvPr/>
        </p:nvSpPr>
        <p:spPr>
          <a:xfrm>
            <a:off x="10890151" y="4016275"/>
            <a:ext cx="766016" cy="404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20x56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F09FF839-EC9A-E4F2-7279-9C1344D47C9C}"/>
              </a:ext>
            </a:extLst>
          </p:cNvPr>
          <p:cNvCxnSpPr>
            <a:cxnSpLocks/>
          </p:cNvCxnSpPr>
          <p:nvPr/>
        </p:nvCxnSpPr>
        <p:spPr>
          <a:xfrm flipV="1">
            <a:off x="7804266" y="360279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BA556CDB-488B-0D27-FFFE-328699028CCF}"/>
              </a:ext>
            </a:extLst>
          </p:cNvPr>
          <p:cNvCxnSpPr>
            <a:cxnSpLocks/>
          </p:cNvCxnSpPr>
          <p:nvPr/>
        </p:nvCxnSpPr>
        <p:spPr>
          <a:xfrm flipV="1">
            <a:off x="7804265" y="323194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549873D-D140-2B5A-2866-FF1EA9284F9B}"/>
              </a:ext>
            </a:extLst>
          </p:cNvPr>
          <p:cNvCxnSpPr>
            <a:cxnSpLocks/>
          </p:cNvCxnSpPr>
          <p:nvPr/>
        </p:nvCxnSpPr>
        <p:spPr>
          <a:xfrm flipV="1">
            <a:off x="7804265" y="360279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29B98C29-92E7-25A5-1C29-8A6391C40762}"/>
              </a:ext>
            </a:extLst>
          </p:cNvPr>
          <p:cNvCxnSpPr>
            <a:cxnSpLocks/>
          </p:cNvCxnSpPr>
          <p:nvPr/>
        </p:nvCxnSpPr>
        <p:spPr>
          <a:xfrm flipV="1">
            <a:off x="7804265" y="3217458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5897D781-9B8C-A304-FD97-40772BC74949}"/>
              </a:ext>
            </a:extLst>
          </p:cNvPr>
          <p:cNvCxnSpPr>
            <a:cxnSpLocks/>
          </p:cNvCxnSpPr>
          <p:nvPr/>
        </p:nvCxnSpPr>
        <p:spPr>
          <a:xfrm>
            <a:off x="7804264" y="283381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2FD7101-26AA-E75F-BF05-698239BD658E}"/>
              </a:ext>
            </a:extLst>
          </p:cNvPr>
          <p:cNvCxnSpPr>
            <a:cxnSpLocks/>
          </p:cNvCxnSpPr>
          <p:nvPr/>
        </p:nvCxnSpPr>
        <p:spPr>
          <a:xfrm>
            <a:off x="7804263" y="3203168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1F865C2B-7722-03F0-FB26-28207BF2422A}"/>
              </a:ext>
            </a:extLst>
          </p:cNvPr>
          <p:cNvCxnSpPr>
            <a:cxnSpLocks/>
          </p:cNvCxnSpPr>
          <p:nvPr/>
        </p:nvCxnSpPr>
        <p:spPr>
          <a:xfrm>
            <a:off x="7804263" y="2861120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CF5AF8F9-5255-2BE4-F26B-36883ADBE38E}"/>
              </a:ext>
            </a:extLst>
          </p:cNvPr>
          <p:cNvCxnSpPr>
            <a:cxnSpLocks/>
          </p:cNvCxnSpPr>
          <p:nvPr/>
        </p:nvCxnSpPr>
        <p:spPr>
          <a:xfrm flipV="1">
            <a:off x="7804261" y="3231944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1" name="Table 90">
            <a:extLst>
              <a:ext uri="{FF2B5EF4-FFF2-40B4-BE49-F238E27FC236}">
                <a16:creationId xmlns:a16="http://schemas.microsoft.com/office/drawing/2014/main" id="{5C977D1D-0665-CA18-E255-0517F2CBA1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161722"/>
              </p:ext>
            </p:extLst>
          </p:nvPr>
        </p:nvGraphicFramePr>
        <p:xfrm>
          <a:off x="5861654" y="1775787"/>
          <a:ext cx="338150" cy="2926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7727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152290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969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029627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384139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358500"/>
                  </a:ext>
                </a:extLst>
              </a:tr>
            </a:tbl>
          </a:graphicData>
        </a:graphic>
      </p:graphicFrame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57BB9342-C7E0-A58A-189A-3ACAF80DB264}"/>
              </a:ext>
            </a:extLst>
          </p:cNvPr>
          <p:cNvCxnSpPr>
            <a:cxnSpLocks/>
          </p:cNvCxnSpPr>
          <p:nvPr/>
        </p:nvCxnSpPr>
        <p:spPr>
          <a:xfrm flipV="1">
            <a:off x="6211733" y="275950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76D724A-F46E-666C-F15C-6A2B8269A967}"/>
              </a:ext>
            </a:extLst>
          </p:cNvPr>
          <p:cNvCxnSpPr>
            <a:cxnSpLocks/>
          </p:cNvCxnSpPr>
          <p:nvPr/>
        </p:nvCxnSpPr>
        <p:spPr>
          <a:xfrm flipV="1">
            <a:off x="6211732" y="238864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D23564B5-E262-C36C-95AE-F25C84A3BB87}"/>
              </a:ext>
            </a:extLst>
          </p:cNvPr>
          <p:cNvCxnSpPr>
            <a:cxnSpLocks/>
          </p:cNvCxnSpPr>
          <p:nvPr/>
        </p:nvCxnSpPr>
        <p:spPr>
          <a:xfrm flipV="1">
            <a:off x="6211732" y="2759504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D3E8683A-C7C5-583A-66F3-F9F7397920FE}"/>
              </a:ext>
            </a:extLst>
          </p:cNvPr>
          <p:cNvCxnSpPr>
            <a:cxnSpLocks/>
          </p:cNvCxnSpPr>
          <p:nvPr/>
        </p:nvCxnSpPr>
        <p:spPr>
          <a:xfrm flipV="1">
            <a:off x="6211732" y="2374163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5360D635-4517-7603-34B8-E667931E7EE7}"/>
              </a:ext>
            </a:extLst>
          </p:cNvPr>
          <p:cNvCxnSpPr>
            <a:cxnSpLocks/>
          </p:cNvCxnSpPr>
          <p:nvPr/>
        </p:nvCxnSpPr>
        <p:spPr>
          <a:xfrm>
            <a:off x="6211731" y="1990524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BB839784-1FE3-AD31-8C74-72731AECF170}"/>
              </a:ext>
            </a:extLst>
          </p:cNvPr>
          <p:cNvCxnSpPr>
            <a:cxnSpLocks/>
          </p:cNvCxnSpPr>
          <p:nvPr/>
        </p:nvCxnSpPr>
        <p:spPr>
          <a:xfrm>
            <a:off x="6211730" y="2359873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0EE8BA94-1185-0ADC-B9CA-1E26F510231F}"/>
              </a:ext>
            </a:extLst>
          </p:cNvPr>
          <p:cNvCxnSpPr>
            <a:cxnSpLocks/>
          </p:cNvCxnSpPr>
          <p:nvPr/>
        </p:nvCxnSpPr>
        <p:spPr>
          <a:xfrm>
            <a:off x="6211730" y="2017825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D9AC348-8E7E-A57E-4888-5ADF34C4DE7C}"/>
              </a:ext>
            </a:extLst>
          </p:cNvPr>
          <p:cNvCxnSpPr>
            <a:cxnSpLocks/>
          </p:cNvCxnSpPr>
          <p:nvPr/>
        </p:nvCxnSpPr>
        <p:spPr>
          <a:xfrm flipV="1">
            <a:off x="6211728" y="2388649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6D7D5AA5-F036-7E50-DF3B-31E505D561A3}"/>
              </a:ext>
            </a:extLst>
          </p:cNvPr>
          <p:cNvCxnSpPr>
            <a:cxnSpLocks/>
          </p:cNvCxnSpPr>
          <p:nvPr/>
        </p:nvCxnSpPr>
        <p:spPr>
          <a:xfrm flipV="1">
            <a:off x="6203631" y="345266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61B34CD-FDD3-3B81-A482-43C1E63A6AC3}"/>
              </a:ext>
            </a:extLst>
          </p:cNvPr>
          <p:cNvCxnSpPr>
            <a:cxnSpLocks/>
          </p:cNvCxnSpPr>
          <p:nvPr/>
        </p:nvCxnSpPr>
        <p:spPr>
          <a:xfrm flipV="1">
            <a:off x="6203630" y="308181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6E7B47E8-3E04-B8BC-906C-BF440C828996}"/>
              </a:ext>
            </a:extLst>
          </p:cNvPr>
          <p:cNvCxnSpPr>
            <a:cxnSpLocks/>
          </p:cNvCxnSpPr>
          <p:nvPr/>
        </p:nvCxnSpPr>
        <p:spPr>
          <a:xfrm flipV="1">
            <a:off x="6203630" y="345266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4E5FBA8A-E9A0-52A0-D0AF-7F53833FCDD1}"/>
              </a:ext>
            </a:extLst>
          </p:cNvPr>
          <p:cNvCxnSpPr>
            <a:cxnSpLocks/>
          </p:cNvCxnSpPr>
          <p:nvPr/>
        </p:nvCxnSpPr>
        <p:spPr>
          <a:xfrm flipV="1">
            <a:off x="6203630" y="3067328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39C53A52-425B-4DCE-1DD1-BA4476372AE6}"/>
              </a:ext>
            </a:extLst>
          </p:cNvPr>
          <p:cNvCxnSpPr>
            <a:cxnSpLocks/>
          </p:cNvCxnSpPr>
          <p:nvPr/>
        </p:nvCxnSpPr>
        <p:spPr>
          <a:xfrm>
            <a:off x="6203629" y="268368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E2CD7527-2772-7DAE-8FB8-D39B5587E536}"/>
              </a:ext>
            </a:extLst>
          </p:cNvPr>
          <p:cNvCxnSpPr>
            <a:cxnSpLocks/>
          </p:cNvCxnSpPr>
          <p:nvPr/>
        </p:nvCxnSpPr>
        <p:spPr>
          <a:xfrm>
            <a:off x="6203628" y="3053038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930AC326-5550-EDF8-836B-BE50DE3C7641}"/>
              </a:ext>
            </a:extLst>
          </p:cNvPr>
          <p:cNvCxnSpPr>
            <a:cxnSpLocks/>
          </p:cNvCxnSpPr>
          <p:nvPr/>
        </p:nvCxnSpPr>
        <p:spPr>
          <a:xfrm>
            <a:off x="6203628" y="2710990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A8F66B8C-D380-3218-2374-E5A6E0961196}"/>
              </a:ext>
            </a:extLst>
          </p:cNvPr>
          <p:cNvCxnSpPr>
            <a:cxnSpLocks/>
          </p:cNvCxnSpPr>
          <p:nvPr/>
        </p:nvCxnSpPr>
        <p:spPr>
          <a:xfrm flipV="1">
            <a:off x="6203626" y="3081814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B0764F5-06E4-5CBA-7088-8887FCB1DE0E}"/>
              </a:ext>
            </a:extLst>
          </p:cNvPr>
          <p:cNvCxnSpPr>
            <a:cxnSpLocks/>
          </p:cNvCxnSpPr>
          <p:nvPr/>
        </p:nvCxnSpPr>
        <p:spPr>
          <a:xfrm flipV="1">
            <a:off x="6199809" y="4253343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7538833C-E04A-7199-7C8E-96C92CBD42A2}"/>
              </a:ext>
            </a:extLst>
          </p:cNvPr>
          <p:cNvCxnSpPr>
            <a:cxnSpLocks/>
          </p:cNvCxnSpPr>
          <p:nvPr/>
        </p:nvCxnSpPr>
        <p:spPr>
          <a:xfrm flipV="1">
            <a:off x="6199808" y="3882488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248ACBC8-430B-FE52-FBAF-C397ADAB87AE}"/>
              </a:ext>
            </a:extLst>
          </p:cNvPr>
          <p:cNvCxnSpPr>
            <a:cxnSpLocks/>
          </p:cNvCxnSpPr>
          <p:nvPr/>
        </p:nvCxnSpPr>
        <p:spPr>
          <a:xfrm flipV="1">
            <a:off x="6199808" y="4253343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56CD9B5B-E67A-C3FC-7A87-569B0D7F295B}"/>
              </a:ext>
            </a:extLst>
          </p:cNvPr>
          <p:cNvCxnSpPr>
            <a:cxnSpLocks/>
          </p:cNvCxnSpPr>
          <p:nvPr/>
        </p:nvCxnSpPr>
        <p:spPr>
          <a:xfrm flipV="1">
            <a:off x="6199808" y="3868002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1BF57619-15C5-59A9-36F8-B07D7DE12A52}"/>
              </a:ext>
            </a:extLst>
          </p:cNvPr>
          <p:cNvCxnSpPr>
            <a:cxnSpLocks/>
          </p:cNvCxnSpPr>
          <p:nvPr/>
        </p:nvCxnSpPr>
        <p:spPr>
          <a:xfrm>
            <a:off x="6199807" y="3484363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94E797F2-5BCF-FC0C-E7AA-3C8BF4B08AEC}"/>
              </a:ext>
            </a:extLst>
          </p:cNvPr>
          <p:cNvCxnSpPr>
            <a:cxnSpLocks/>
          </p:cNvCxnSpPr>
          <p:nvPr/>
        </p:nvCxnSpPr>
        <p:spPr>
          <a:xfrm>
            <a:off x="6199806" y="3853712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63530503-796C-2E8D-166B-41C829A694EA}"/>
              </a:ext>
            </a:extLst>
          </p:cNvPr>
          <p:cNvCxnSpPr>
            <a:cxnSpLocks/>
          </p:cNvCxnSpPr>
          <p:nvPr/>
        </p:nvCxnSpPr>
        <p:spPr>
          <a:xfrm>
            <a:off x="6199806" y="3511664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BE8EAAC-CE7B-F08D-F288-355CEDFBF97B}"/>
              </a:ext>
            </a:extLst>
          </p:cNvPr>
          <p:cNvCxnSpPr>
            <a:cxnSpLocks/>
          </p:cNvCxnSpPr>
          <p:nvPr/>
        </p:nvCxnSpPr>
        <p:spPr>
          <a:xfrm flipV="1">
            <a:off x="6199804" y="3882488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Content Placeholder 4">
            <a:extLst>
              <a:ext uri="{FF2B5EF4-FFF2-40B4-BE49-F238E27FC236}">
                <a16:creationId xmlns:a16="http://schemas.microsoft.com/office/drawing/2014/main" id="{C3515352-EB02-89AE-A872-28767FFB0DDE}"/>
              </a:ext>
            </a:extLst>
          </p:cNvPr>
          <p:cNvSpPr txBox="1">
            <a:spLocks/>
          </p:cNvSpPr>
          <p:nvPr/>
        </p:nvSpPr>
        <p:spPr>
          <a:xfrm>
            <a:off x="5531355" y="4708228"/>
            <a:ext cx="1119921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53,760</a:t>
            </a:r>
          </a:p>
        </p:txBody>
      </p:sp>
      <p:sp>
        <p:nvSpPr>
          <p:cNvPr id="117" name="Content Placeholder 4">
            <a:extLst>
              <a:ext uri="{FF2B5EF4-FFF2-40B4-BE49-F238E27FC236}">
                <a16:creationId xmlns:a16="http://schemas.microsoft.com/office/drawing/2014/main" id="{8C5EBF70-75D5-3384-EBC9-DE13706B2696}"/>
              </a:ext>
            </a:extLst>
          </p:cNvPr>
          <p:cNvSpPr txBox="1">
            <a:spLocks/>
          </p:cNvSpPr>
          <p:nvPr/>
        </p:nvSpPr>
        <p:spPr>
          <a:xfrm>
            <a:off x="4329094" y="6159286"/>
            <a:ext cx="3524441" cy="6168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Total Parameters: 28,001,056</a:t>
            </a:r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6EC6BBB3-5F03-10FE-204B-10D23882ACB3}"/>
              </a:ext>
            </a:extLst>
          </p:cNvPr>
          <p:cNvCxnSpPr>
            <a:cxnSpLocks/>
          </p:cNvCxnSpPr>
          <p:nvPr/>
        </p:nvCxnSpPr>
        <p:spPr>
          <a:xfrm>
            <a:off x="8591041" y="361749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517BD681-0875-084A-CF9E-4750FE95C3CE}"/>
              </a:ext>
            </a:extLst>
          </p:cNvPr>
          <p:cNvCxnSpPr>
            <a:cxnSpLocks/>
          </p:cNvCxnSpPr>
          <p:nvPr/>
        </p:nvCxnSpPr>
        <p:spPr>
          <a:xfrm>
            <a:off x="8591040" y="324664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E86BCA60-4A43-E4A2-7A6D-EE8D368C0C33}"/>
              </a:ext>
            </a:extLst>
          </p:cNvPr>
          <p:cNvCxnSpPr>
            <a:cxnSpLocks/>
          </p:cNvCxnSpPr>
          <p:nvPr/>
        </p:nvCxnSpPr>
        <p:spPr>
          <a:xfrm>
            <a:off x="8591040" y="361749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3DC18FED-F334-9071-8869-806984EEE8E7}"/>
              </a:ext>
            </a:extLst>
          </p:cNvPr>
          <p:cNvCxnSpPr>
            <a:cxnSpLocks/>
          </p:cNvCxnSpPr>
          <p:nvPr/>
        </p:nvCxnSpPr>
        <p:spPr>
          <a:xfrm>
            <a:off x="8591040" y="3232158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48F417F8-4433-3C93-2E4F-F9130DBDF5D0}"/>
              </a:ext>
            </a:extLst>
          </p:cNvPr>
          <p:cNvCxnSpPr>
            <a:cxnSpLocks/>
          </p:cNvCxnSpPr>
          <p:nvPr/>
        </p:nvCxnSpPr>
        <p:spPr>
          <a:xfrm flipV="1">
            <a:off x="8591039" y="284851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05976227-F678-B314-98B1-3548C65A207F}"/>
              </a:ext>
            </a:extLst>
          </p:cNvPr>
          <p:cNvCxnSpPr>
            <a:cxnSpLocks/>
          </p:cNvCxnSpPr>
          <p:nvPr/>
        </p:nvCxnSpPr>
        <p:spPr>
          <a:xfrm flipV="1">
            <a:off x="8591038" y="3217868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53F73C16-2AC1-6CDD-EE96-2D6918FF1E42}"/>
              </a:ext>
            </a:extLst>
          </p:cNvPr>
          <p:cNvCxnSpPr>
            <a:cxnSpLocks/>
          </p:cNvCxnSpPr>
          <p:nvPr/>
        </p:nvCxnSpPr>
        <p:spPr>
          <a:xfrm flipV="1">
            <a:off x="8591038" y="2875820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8F6BDA36-682E-BF29-C914-C129B49D6A23}"/>
              </a:ext>
            </a:extLst>
          </p:cNvPr>
          <p:cNvCxnSpPr>
            <a:cxnSpLocks/>
          </p:cNvCxnSpPr>
          <p:nvPr/>
        </p:nvCxnSpPr>
        <p:spPr>
          <a:xfrm>
            <a:off x="8591036" y="3246644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26" name="Table 125">
            <a:extLst>
              <a:ext uri="{FF2B5EF4-FFF2-40B4-BE49-F238E27FC236}">
                <a16:creationId xmlns:a16="http://schemas.microsoft.com/office/drawing/2014/main" id="{673CC344-6232-E984-81B2-38B5D9D04A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41805"/>
              </p:ext>
            </p:extLst>
          </p:nvPr>
        </p:nvGraphicFramePr>
        <p:xfrm>
          <a:off x="9047945" y="2683213"/>
          <a:ext cx="33815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91750026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905261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28816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7513339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518102"/>
                  </a:ext>
                </a:extLst>
              </a:tr>
            </a:tbl>
          </a:graphicData>
        </a:graphic>
      </p:graphicFrame>
      <p:sp>
        <p:nvSpPr>
          <p:cNvPr id="127" name="Content Placeholder 4">
            <a:extLst>
              <a:ext uri="{FF2B5EF4-FFF2-40B4-BE49-F238E27FC236}">
                <a16:creationId xmlns:a16="http://schemas.microsoft.com/office/drawing/2014/main" id="{9247CD30-6146-5E5D-2A1E-0CE41546122F}"/>
              </a:ext>
            </a:extLst>
          </p:cNvPr>
          <p:cNvSpPr txBox="1">
            <a:spLocks/>
          </p:cNvSpPr>
          <p:nvPr/>
        </p:nvSpPr>
        <p:spPr>
          <a:xfrm>
            <a:off x="8882897" y="4138511"/>
            <a:ext cx="766017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1,120</a:t>
            </a:r>
          </a:p>
        </p:txBody>
      </p:sp>
      <p:sp>
        <p:nvSpPr>
          <p:cNvPr id="128" name="Arrow: Right 127">
            <a:extLst>
              <a:ext uri="{FF2B5EF4-FFF2-40B4-BE49-F238E27FC236}">
                <a16:creationId xmlns:a16="http://schemas.microsoft.com/office/drawing/2014/main" id="{AF6B676F-28ED-DB7B-5267-AC4E8DF8A57D}"/>
              </a:ext>
            </a:extLst>
          </p:cNvPr>
          <p:cNvSpPr/>
          <p:nvPr/>
        </p:nvSpPr>
        <p:spPr>
          <a:xfrm>
            <a:off x="9429664" y="3200191"/>
            <a:ext cx="903577" cy="5049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Reshape</a:t>
            </a:r>
          </a:p>
        </p:txBody>
      </p:sp>
      <p:sp>
        <p:nvSpPr>
          <p:cNvPr id="129" name="Content Placeholder 4">
            <a:extLst>
              <a:ext uri="{FF2B5EF4-FFF2-40B4-BE49-F238E27FC236}">
                <a16:creationId xmlns:a16="http://schemas.microsoft.com/office/drawing/2014/main" id="{5CF34864-468E-7F93-8900-5453DFE08593}"/>
              </a:ext>
            </a:extLst>
          </p:cNvPr>
          <p:cNvSpPr txBox="1">
            <a:spLocks/>
          </p:cNvSpPr>
          <p:nvPr/>
        </p:nvSpPr>
        <p:spPr>
          <a:xfrm>
            <a:off x="10237772" y="2505701"/>
            <a:ext cx="1907574" cy="629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Prediction of next hour</a:t>
            </a:r>
          </a:p>
        </p:txBody>
      </p:sp>
      <p:pic>
        <p:nvPicPr>
          <p:cNvPr id="136" name="Picture 135">
            <a:extLst>
              <a:ext uri="{FF2B5EF4-FFF2-40B4-BE49-F238E27FC236}">
                <a16:creationId xmlns:a16="http://schemas.microsoft.com/office/drawing/2014/main" id="{F0569B3B-0E89-F664-CBCB-36DE234ABF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1076" t="7451" r="4602" b="977"/>
          <a:stretch/>
        </p:blipFill>
        <p:spPr>
          <a:xfrm>
            <a:off x="2216826" y="2301267"/>
            <a:ext cx="767954" cy="823728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C6F66BF6-D0F3-028D-63A1-3CBB0BB527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10998" t="9723" r="6279" b="798"/>
          <a:stretch/>
        </p:blipFill>
        <p:spPr>
          <a:xfrm>
            <a:off x="2219859" y="3325802"/>
            <a:ext cx="767954" cy="820451"/>
          </a:xfrm>
          <a:prstGeom prst="rect">
            <a:avLst/>
          </a:prstGeom>
        </p:spPr>
      </p:pic>
      <p:pic>
        <p:nvPicPr>
          <p:cNvPr id="139" name="Picture 138" descr="A map of the united states&#10;&#10;Description automatically generated">
            <a:extLst>
              <a:ext uri="{FF2B5EF4-FFF2-40B4-BE49-F238E27FC236}">
                <a16:creationId xmlns:a16="http://schemas.microsoft.com/office/drawing/2014/main" id="{B582D0E1-7161-EC99-745E-A3652AA1BD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-23739" y="2547843"/>
            <a:ext cx="1643891" cy="109398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140" name="Picture 139" descr="A map of the united states&#10;&#10;Description automatically generated">
            <a:extLst>
              <a:ext uri="{FF2B5EF4-FFF2-40B4-BE49-F238E27FC236}">
                <a16:creationId xmlns:a16="http://schemas.microsoft.com/office/drawing/2014/main" id="{26E0647E-24ED-5F68-1C2A-4E13654B5E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128661" y="2700243"/>
            <a:ext cx="1643891" cy="109398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141" name="Picture 140" descr="A map of the united states&#10;&#10;Description automatically generated">
            <a:extLst>
              <a:ext uri="{FF2B5EF4-FFF2-40B4-BE49-F238E27FC236}">
                <a16:creationId xmlns:a16="http://schemas.microsoft.com/office/drawing/2014/main" id="{6D3E3E9D-392B-BAA1-57D0-68EBBA12DD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281061" y="2852643"/>
            <a:ext cx="1643891" cy="109398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142" name="Picture 141" descr="A map of the united states&#10;&#10;Description automatically generated">
            <a:extLst>
              <a:ext uri="{FF2B5EF4-FFF2-40B4-BE49-F238E27FC236}">
                <a16:creationId xmlns:a16="http://schemas.microsoft.com/office/drawing/2014/main" id="{89AFFE7F-89CF-1A4E-8685-5764C13874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433461" y="3005043"/>
            <a:ext cx="1643891" cy="109398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91384B97-E40B-FBB5-AC46-06BA39D8B99C}"/>
              </a:ext>
            </a:extLst>
          </p:cNvPr>
          <p:cNvCxnSpPr>
            <a:cxnSpLocks/>
          </p:cNvCxnSpPr>
          <p:nvPr/>
        </p:nvCxnSpPr>
        <p:spPr>
          <a:xfrm>
            <a:off x="1562492" y="2190755"/>
            <a:ext cx="338127" cy="35179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DA6DA3-C71D-8849-F576-C772DB32CCFD}"/>
              </a:ext>
            </a:extLst>
          </p:cNvPr>
          <p:cNvCxnSpPr>
            <a:cxnSpLocks/>
          </p:cNvCxnSpPr>
          <p:nvPr/>
        </p:nvCxnSpPr>
        <p:spPr>
          <a:xfrm flipH="1">
            <a:off x="1805084" y="2545361"/>
            <a:ext cx="79161" cy="1071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955B5F98-63D4-E8BA-8EE8-54E43ABAEE17}"/>
              </a:ext>
            </a:extLst>
          </p:cNvPr>
          <p:cNvCxnSpPr>
            <a:cxnSpLocks/>
          </p:cNvCxnSpPr>
          <p:nvPr/>
        </p:nvCxnSpPr>
        <p:spPr>
          <a:xfrm flipH="1">
            <a:off x="1515202" y="2204832"/>
            <a:ext cx="79161" cy="1071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Content Placeholder 4">
            <a:extLst>
              <a:ext uri="{FF2B5EF4-FFF2-40B4-BE49-F238E27FC236}">
                <a16:creationId xmlns:a16="http://schemas.microsoft.com/office/drawing/2014/main" id="{D1B17810-31EF-1D06-7CD3-4F02D4486924}"/>
              </a:ext>
            </a:extLst>
          </p:cNvPr>
          <p:cNvSpPr txBox="1">
            <a:spLocks/>
          </p:cNvSpPr>
          <p:nvPr/>
        </p:nvSpPr>
        <p:spPr>
          <a:xfrm rot="2539554">
            <a:off x="1358990" y="2095872"/>
            <a:ext cx="959702" cy="629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48 hours</a:t>
            </a:r>
          </a:p>
        </p:txBody>
      </p:sp>
      <p:sp>
        <p:nvSpPr>
          <p:cNvPr id="147" name="Content Placeholder 4">
            <a:extLst>
              <a:ext uri="{FF2B5EF4-FFF2-40B4-BE49-F238E27FC236}">
                <a16:creationId xmlns:a16="http://schemas.microsoft.com/office/drawing/2014/main" id="{78DE926B-C9D3-98F9-9D3E-F396951DAEA7}"/>
              </a:ext>
            </a:extLst>
          </p:cNvPr>
          <p:cNvSpPr txBox="1">
            <a:spLocks/>
          </p:cNvSpPr>
          <p:nvPr/>
        </p:nvSpPr>
        <p:spPr>
          <a:xfrm>
            <a:off x="340465" y="4334807"/>
            <a:ext cx="1116784" cy="318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48x20x56</a:t>
            </a:r>
          </a:p>
        </p:txBody>
      </p:sp>
      <p:sp>
        <p:nvSpPr>
          <p:cNvPr id="204" name="Arrow: Right 203">
            <a:extLst>
              <a:ext uri="{FF2B5EF4-FFF2-40B4-BE49-F238E27FC236}">
                <a16:creationId xmlns:a16="http://schemas.microsoft.com/office/drawing/2014/main" id="{EA0D1DD2-55A8-8C6B-3DCB-C29692983100}"/>
              </a:ext>
            </a:extLst>
          </p:cNvPr>
          <p:cNvSpPr/>
          <p:nvPr/>
        </p:nvSpPr>
        <p:spPr>
          <a:xfrm>
            <a:off x="2987522" y="2821304"/>
            <a:ext cx="883063" cy="74127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Max Pool 3D</a:t>
            </a:r>
          </a:p>
        </p:txBody>
      </p:sp>
      <p:pic>
        <p:nvPicPr>
          <p:cNvPr id="205" name="Picture 204">
            <a:extLst>
              <a:ext uri="{FF2B5EF4-FFF2-40B4-BE49-F238E27FC236}">
                <a16:creationId xmlns:a16="http://schemas.microsoft.com/office/drawing/2014/main" id="{7D12DE09-C58B-6C4F-9F54-7903498343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1076" t="7451" r="4602" b="977"/>
          <a:stretch/>
        </p:blipFill>
        <p:spPr>
          <a:xfrm>
            <a:off x="3907300" y="1477539"/>
            <a:ext cx="767954" cy="823728"/>
          </a:xfrm>
          <a:prstGeom prst="rect">
            <a:avLst/>
          </a:prstGeom>
        </p:spPr>
      </p:pic>
      <p:pic>
        <p:nvPicPr>
          <p:cNvPr id="206" name="Picture 205">
            <a:extLst>
              <a:ext uri="{FF2B5EF4-FFF2-40B4-BE49-F238E27FC236}">
                <a16:creationId xmlns:a16="http://schemas.microsoft.com/office/drawing/2014/main" id="{2F800B24-F47A-C9C5-EDC9-1F6ED2910FD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10998" t="9723" r="6279" b="798"/>
          <a:stretch/>
        </p:blipFill>
        <p:spPr>
          <a:xfrm>
            <a:off x="3947113" y="3947638"/>
            <a:ext cx="767954" cy="820451"/>
          </a:xfrm>
          <a:prstGeom prst="rect">
            <a:avLst/>
          </a:prstGeom>
        </p:spPr>
      </p:pic>
      <p:pic>
        <p:nvPicPr>
          <p:cNvPr id="207" name="Picture 206">
            <a:extLst>
              <a:ext uri="{FF2B5EF4-FFF2-40B4-BE49-F238E27FC236}">
                <a16:creationId xmlns:a16="http://schemas.microsoft.com/office/drawing/2014/main" id="{57D4E50E-A0C6-632A-0CF3-9C870587BD5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0998" t="9723" r="6279" b="798"/>
          <a:stretch/>
        </p:blipFill>
        <p:spPr>
          <a:xfrm>
            <a:off x="3907295" y="2288167"/>
            <a:ext cx="767954" cy="820451"/>
          </a:xfrm>
          <a:prstGeom prst="rect">
            <a:avLst/>
          </a:prstGeom>
        </p:spPr>
      </p:pic>
      <p:sp>
        <p:nvSpPr>
          <p:cNvPr id="208" name="Arrow: Right 207">
            <a:extLst>
              <a:ext uri="{FF2B5EF4-FFF2-40B4-BE49-F238E27FC236}">
                <a16:creationId xmlns:a16="http://schemas.microsoft.com/office/drawing/2014/main" id="{09978476-AA3D-8BB0-5FB8-5C8A3E160351}"/>
              </a:ext>
            </a:extLst>
          </p:cNvPr>
          <p:cNvSpPr/>
          <p:nvPr/>
        </p:nvSpPr>
        <p:spPr>
          <a:xfrm>
            <a:off x="4718818" y="2861120"/>
            <a:ext cx="1184961" cy="77169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Max Pool 3D &amp; Flatten</a:t>
            </a:r>
          </a:p>
        </p:txBody>
      </p:sp>
      <p:sp>
        <p:nvSpPr>
          <p:cNvPr id="209" name="Content Placeholder 4">
            <a:extLst>
              <a:ext uri="{FF2B5EF4-FFF2-40B4-BE49-F238E27FC236}">
                <a16:creationId xmlns:a16="http://schemas.microsoft.com/office/drawing/2014/main" id="{A922B8BC-50B2-8842-50BF-9B6764903EA9}"/>
              </a:ext>
            </a:extLst>
          </p:cNvPr>
          <p:cNvSpPr txBox="1">
            <a:spLocks/>
          </p:cNvSpPr>
          <p:nvPr/>
        </p:nvSpPr>
        <p:spPr>
          <a:xfrm>
            <a:off x="1728714" y="4381450"/>
            <a:ext cx="1576136" cy="520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dirty="0"/>
              <a:t>32 Conv3d Filters (3x3x3)</a:t>
            </a:r>
          </a:p>
        </p:txBody>
      </p:sp>
      <p:sp>
        <p:nvSpPr>
          <p:cNvPr id="210" name="Content Placeholder 4">
            <a:extLst>
              <a:ext uri="{FF2B5EF4-FFF2-40B4-BE49-F238E27FC236}">
                <a16:creationId xmlns:a16="http://schemas.microsoft.com/office/drawing/2014/main" id="{62CF60C9-D410-D533-4E25-3D6E7BA2E932}"/>
              </a:ext>
            </a:extLst>
          </p:cNvPr>
          <p:cNvSpPr txBox="1">
            <a:spLocks/>
          </p:cNvSpPr>
          <p:nvPr/>
        </p:nvSpPr>
        <p:spPr>
          <a:xfrm>
            <a:off x="3477905" y="4754990"/>
            <a:ext cx="1576136" cy="520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dirty="0"/>
              <a:t>64 Conv3d Filters (3x3x3)</a:t>
            </a:r>
          </a:p>
        </p:txBody>
      </p:sp>
      <p:sp>
        <p:nvSpPr>
          <p:cNvPr id="211" name="Content Placeholder 4">
            <a:extLst>
              <a:ext uri="{FF2B5EF4-FFF2-40B4-BE49-F238E27FC236}">
                <a16:creationId xmlns:a16="http://schemas.microsoft.com/office/drawing/2014/main" id="{95984978-B893-512D-982A-2FE1B3333D7E}"/>
              </a:ext>
            </a:extLst>
          </p:cNvPr>
          <p:cNvSpPr txBox="1">
            <a:spLocks/>
          </p:cNvSpPr>
          <p:nvPr/>
        </p:nvSpPr>
        <p:spPr>
          <a:xfrm>
            <a:off x="340465" y="5251994"/>
            <a:ext cx="1119921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 Channel</a:t>
            </a:r>
          </a:p>
        </p:txBody>
      </p:sp>
      <p:sp>
        <p:nvSpPr>
          <p:cNvPr id="212" name="Content Placeholder 4">
            <a:extLst>
              <a:ext uri="{FF2B5EF4-FFF2-40B4-BE49-F238E27FC236}">
                <a16:creationId xmlns:a16="http://schemas.microsoft.com/office/drawing/2014/main" id="{D9397281-1EAE-FDAA-C0E0-56424E25473B}"/>
              </a:ext>
            </a:extLst>
          </p:cNvPr>
          <p:cNvSpPr txBox="1">
            <a:spLocks/>
          </p:cNvSpPr>
          <p:nvPr/>
        </p:nvSpPr>
        <p:spPr>
          <a:xfrm>
            <a:off x="1864988" y="5266270"/>
            <a:ext cx="1370918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32 Channels</a:t>
            </a:r>
          </a:p>
        </p:txBody>
      </p:sp>
      <p:sp>
        <p:nvSpPr>
          <p:cNvPr id="213" name="Content Placeholder 4">
            <a:extLst>
              <a:ext uri="{FF2B5EF4-FFF2-40B4-BE49-F238E27FC236}">
                <a16:creationId xmlns:a16="http://schemas.microsoft.com/office/drawing/2014/main" id="{53265430-85CF-4F2E-FE4A-BA03F6CAF4DC}"/>
              </a:ext>
            </a:extLst>
          </p:cNvPr>
          <p:cNvSpPr txBox="1">
            <a:spLocks/>
          </p:cNvSpPr>
          <p:nvPr/>
        </p:nvSpPr>
        <p:spPr>
          <a:xfrm>
            <a:off x="3580514" y="5276281"/>
            <a:ext cx="1370918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64 Channels</a:t>
            </a:r>
          </a:p>
        </p:txBody>
      </p:sp>
      <p:sp>
        <p:nvSpPr>
          <p:cNvPr id="214" name="Content Placeholder 4">
            <a:extLst>
              <a:ext uri="{FF2B5EF4-FFF2-40B4-BE49-F238E27FC236}">
                <a16:creationId xmlns:a16="http://schemas.microsoft.com/office/drawing/2014/main" id="{6EDBEA56-EBC5-6407-CB0A-500BFA024DFA}"/>
              </a:ext>
            </a:extLst>
          </p:cNvPr>
          <p:cNvSpPr txBox="1">
            <a:spLocks/>
          </p:cNvSpPr>
          <p:nvPr/>
        </p:nvSpPr>
        <p:spPr>
          <a:xfrm>
            <a:off x="5437229" y="5266270"/>
            <a:ext cx="1308170" cy="382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/>
              <a:t>1 Channel</a:t>
            </a:r>
          </a:p>
        </p:txBody>
      </p:sp>
      <p:sp>
        <p:nvSpPr>
          <p:cNvPr id="216" name="Arrow: Right 215">
            <a:extLst>
              <a:ext uri="{FF2B5EF4-FFF2-40B4-BE49-F238E27FC236}">
                <a16:creationId xmlns:a16="http://schemas.microsoft.com/office/drawing/2014/main" id="{FD80C23A-59C5-D7D1-BE00-5F8E5E08FF12}"/>
              </a:ext>
            </a:extLst>
          </p:cNvPr>
          <p:cNvSpPr/>
          <p:nvPr/>
        </p:nvSpPr>
        <p:spPr>
          <a:xfrm>
            <a:off x="1878058" y="2950038"/>
            <a:ext cx="363101" cy="5420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217" name="Content Placeholder 4">
            <a:extLst>
              <a:ext uri="{FF2B5EF4-FFF2-40B4-BE49-F238E27FC236}">
                <a16:creationId xmlns:a16="http://schemas.microsoft.com/office/drawing/2014/main" id="{5A773934-BC68-D1E8-7EB2-705F08145AFD}"/>
              </a:ext>
            </a:extLst>
          </p:cNvPr>
          <p:cNvSpPr txBox="1">
            <a:spLocks/>
          </p:cNvSpPr>
          <p:nvPr/>
        </p:nvSpPr>
        <p:spPr>
          <a:xfrm>
            <a:off x="7095156" y="4797955"/>
            <a:ext cx="2213317" cy="5971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500" dirty="0"/>
              <a:t>All activation functions are leaky ReLU</a:t>
            </a:r>
          </a:p>
        </p:txBody>
      </p:sp>
      <p:pic>
        <p:nvPicPr>
          <p:cNvPr id="218" name="Picture 217">
            <a:extLst>
              <a:ext uri="{FF2B5EF4-FFF2-40B4-BE49-F238E27FC236}">
                <a16:creationId xmlns:a16="http://schemas.microsoft.com/office/drawing/2014/main" id="{DD8F6FA4-7BA9-756B-7EE4-48A9AC607CA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998" t="9723" r="6279" b="798"/>
          <a:stretch/>
        </p:blipFill>
        <p:spPr>
          <a:xfrm>
            <a:off x="3925815" y="3115349"/>
            <a:ext cx="767954" cy="820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22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8298193" cy="741679"/>
          </a:xfrm>
        </p:spPr>
        <p:txBody>
          <a:bodyPr>
            <a:normAutofit/>
          </a:bodyPr>
          <a:lstStyle/>
          <a:p>
            <a:r>
              <a:rPr lang="en-US" dirty="0"/>
              <a:t>Predictive Models – LSTM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9C61172-E80D-F98E-90CA-F14C070814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8333225"/>
              </p:ext>
            </p:extLst>
          </p:nvPr>
        </p:nvGraphicFramePr>
        <p:xfrm>
          <a:off x="8255733" y="3036186"/>
          <a:ext cx="33815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711937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530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7269432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4E5369F-A273-D4D1-9012-8AB727878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1631461"/>
              </p:ext>
            </p:extLst>
          </p:nvPr>
        </p:nvGraphicFramePr>
        <p:xfrm>
          <a:off x="7468558" y="2665350"/>
          <a:ext cx="33815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27202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7058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DF62F9C-A1C9-358B-D522-BED0D9291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9395387"/>
              </p:ext>
            </p:extLst>
          </p:nvPr>
        </p:nvGraphicFramePr>
        <p:xfrm>
          <a:off x="6671626" y="2240412"/>
          <a:ext cx="338150" cy="219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7727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152290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969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029627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39F3BDA-4B92-288D-0550-0C67CDD8F3DC}"/>
              </a:ext>
            </a:extLst>
          </p:cNvPr>
          <p:cNvCxnSpPr>
            <a:cxnSpLocks/>
          </p:cNvCxnSpPr>
          <p:nvPr/>
        </p:nvCxnSpPr>
        <p:spPr>
          <a:xfrm flipV="1">
            <a:off x="7017487" y="3211420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7A649FC-4B73-B805-4B6D-7763B9E09C85}"/>
              </a:ext>
            </a:extLst>
          </p:cNvPr>
          <p:cNvCxnSpPr>
            <a:cxnSpLocks/>
          </p:cNvCxnSpPr>
          <p:nvPr/>
        </p:nvCxnSpPr>
        <p:spPr>
          <a:xfrm flipV="1">
            <a:off x="7017486" y="2840565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220E2-EFAF-E1A9-A1F1-19622C13535F}"/>
              </a:ext>
            </a:extLst>
          </p:cNvPr>
          <p:cNvCxnSpPr>
            <a:cxnSpLocks/>
          </p:cNvCxnSpPr>
          <p:nvPr/>
        </p:nvCxnSpPr>
        <p:spPr>
          <a:xfrm flipV="1">
            <a:off x="7017486" y="3211420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17E5FEA-9288-9E06-E31F-84AF9DA7AE39}"/>
              </a:ext>
            </a:extLst>
          </p:cNvPr>
          <p:cNvCxnSpPr>
            <a:cxnSpLocks/>
          </p:cNvCxnSpPr>
          <p:nvPr/>
        </p:nvCxnSpPr>
        <p:spPr>
          <a:xfrm flipV="1">
            <a:off x="7017486" y="282607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D6C8471A-F870-8D50-ABFF-E71FE1CEB482}"/>
              </a:ext>
            </a:extLst>
          </p:cNvPr>
          <p:cNvCxnSpPr>
            <a:cxnSpLocks/>
          </p:cNvCxnSpPr>
          <p:nvPr/>
        </p:nvCxnSpPr>
        <p:spPr>
          <a:xfrm>
            <a:off x="7017485" y="2442440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8D34B9A-CE94-F96D-9A75-C039D8FE0166}"/>
              </a:ext>
            </a:extLst>
          </p:cNvPr>
          <p:cNvCxnSpPr>
            <a:cxnSpLocks/>
          </p:cNvCxnSpPr>
          <p:nvPr/>
        </p:nvCxnSpPr>
        <p:spPr>
          <a:xfrm>
            <a:off x="7017484" y="281178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9FC528E-7811-C6C0-3262-6513AB21827D}"/>
              </a:ext>
            </a:extLst>
          </p:cNvPr>
          <p:cNvCxnSpPr>
            <a:cxnSpLocks/>
          </p:cNvCxnSpPr>
          <p:nvPr/>
        </p:nvCxnSpPr>
        <p:spPr>
          <a:xfrm>
            <a:off x="7017484" y="2469741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0C33FFE-97AE-170D-72AF-B7ACD60AB5E5}"/>
              </a:ext>
            </a:extLst>
          </p:cNvPr>
          <p:cNvCxnSpPr>
            <a:cxnSpLocks/>
          </p:cNvCxnSpPr>
          <p:nvPr/>
        </p:nvCxnSpPr>
        <p:spPr>
          <a:xfrm flipV="1">
            <a:off x="7017482" y="2840565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BAA27889-28C0-18AA-DCBD-2D41D034E8CE}"/>
              </a:ext>
            </a:extLst>
          </p:cNvPr>
          <p:cNvCxnSpPr>
            <a:cxnSpLocks/>
          </p:cNvCxnSpPr>
          <p:nvPr/>
        </p:nvCxnSpPr>
        <p:spPr>
          <a:xfrm flipV="1">
            <a:off x="7009385" y="3904585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AA0914EE-17D5-D8B5-C8BD-E6D88F36729D}"/>
              </a:ext>
            </a:extLst>
          </p:cNvPr>
          <p:cNvCxnSpPr>
            <a:cxnSpLocks/>
          </p:cNvCxnSpPr>
          <p:nvPr/>
        </p:nvCxnSpPr>
        <p:spPr>
          <a:xfrm flipV="1">
            <a:off x="7009384" y="3533730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522D7E87-3BCC-BE77-4A73-DD9A5C75282C}"/>
              </a:ext>
            </a:extLst>
          </p:cNvPr>
          <p:cNvCxnSpPr>
            <a:cxnSpLocks/>
          </p:cNvCxnSpPr>
          <p:nvPr/>
        </p:nvCxnSpPr>
        <p:spPr>
          <a:xfrm flipV="1">
            <a:off x="7009384" y="3904585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7773DA14-3550-1626-3E6D-534F42A94557}"/>
              </a:ext>
            </a:extLst>
          </p:cNvPr>
          <p:cNvCxnSpPr>
            <a:cxnSpLocks/>
          </p:cNvCxnSpPr>
          <p:nvPr/>
        </p:nvCxnSpPr>
        <p:spPr>
          <a:xfrm flipV="1">
            <a:off x="7009384" y="3519244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62E44D4-9F57-3E06-FAE1-FCA8984F888C}"/>
              </a:ext>
            </a:extLst>
          </p:cNvPr>
          <p:cNvCxnSpPr>
            <a:cxnSpLocks/>
          </p:cNvCxnSpPr>
          <p:nvPr/>
        </p:nvCxnSpPr>
        <p:spPr>
          <a:xfrm>
            <a:off x="7009383" y="3135605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9E0A608-6DE6-3064-6714-6B99C08B5208}"/>
              </a:ext>
            </a:extLst>
          </p:cNvPr>
          <p:cNvCxnSpPr>
            <a:cxnSpLocks/>
          </p:cNvCxnSpPr>
          <p:nvPr/>
        </p:nvCxnSpPr>
        <p:spPr>
          <a:xfrm>
            <a:off x="7009382" y="3504954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001BB598-126D-E412-B248-FACF9174BD4E}"/>
              </a:ext>
            </a:extLst>
          </p:cNvPr>
          <p:cNvCxnSpPr>
            <a:cxnSpLocks/>
          </p:cNvCxnSpPr>
          <p:nvPr/>
        </p:nvCxnSpPr>
        <p:spPr>
          <a:xfrm>
            <a:off x="7009382" y="3162906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6D3A5AB-99AD-31E9-6503-1402EDBD4684}"/>
              </a:ext>
            </a:extLst>
          </p:cNvPr>
          <p:cNvCxnSpPr>
            <a:cxnSpLocks/>
          </p:cNvCxnSpPr>
          <p:nvPr/>
        </p:nvCxnSpPr>
        <p:spPr>
          <a:xfrm flipV="1">
            <a:off x="7009380" y="3533730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Content Placeholder 4">
            <a:extLst>
              <a:ext uri="{FF2B5EF4-FFF2-40B4-BE49-F238E27FC236}">
                <a16:creationId xmlns:a16="http://schemas.microsoft.com/office/drawing/2014/main" id="{921B1384-7762-E843-6C4F-43895F895383}"/>
              </a:ext>
            </a:extLst>
          </p:cNvPr>
          <p:cNvSpPr txBox="1">
            <a:spLocks/>
          </p:cNvSpPr>
          <p:nvPr/>
        </p:nvSpPr>
        <p:spPr>
          <a:xfrm>
            <a:off x="8184690" y="3791675"/>
            <a:ext cx="544098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128</a:t>
            </a:r>
          </a:p>
        </p:txBody>
      </p:sp>
      <p:sp>
        <p:nvSpPr>
          <p:cNvPr id="79" name="Content Placeholder 4">
            <a:extLst>
              <a:ext uri="{FF2B5EF4-FFF2-40B4-BE49-F238E27FC236}">
                <a16:creationId xmlns:a16="http://schemas.microsoft.com/office/drawing/2014/main" id="{4CAF86FA-0BD3-BD28-55F1-6852EEEF220A}"/>
              </a:ext>
            </a:extLst>
          </p:cNvPr>
          <p:cNvSpPr txBox="1">
            <a:spLocks/>
          </p:cNvSpPr>
          <p:nvPr/>
        </p:nvSpPr>
        <p:spPr>
          <a:xfrm>
            <a:off x="7346545" y="4104552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256</a:t>
            </a:r>
          </a:p>
        </p:txBody>
      </p:sp>
      <p:sp>
        <p:nvSpPr>
          <p:cNvPr id="80" name="Content Placeholder 4">
            <a:extLst>
              <a:ext uri="{FF2B5EF4-FFF2-40B4-BE49-F238E27FC236}">
                <a16:creationId xmlns:a16="http://schemas.microsoft.com/office/drawing/2014/main" id="{58BB936A-FF66-BB05-F184-7FAE4D5C07E5}"/>
              </a:ext>
            </a:extLst>
          </p:cNvPr>
          <p:cNvSpPr txBox="1">
            <a:spLocks/>
          </p:cNvSpPr>
          <p:nvPr/>
        </p:nvSpPr>
        <p:spPr>
          <a:xfrm>
            <a:off x="6550593" y="4413320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512</a:t>
            </a:r>
          </a:p>
        </p:txBody>
      </p:sp>
      <p:pic>
        <p:nvPicPr>
          <p:cNvPr id="81" name="Picture 80" descr="A map of the united states&#10;&#10;Description automatically generated">
            <a:extLst>
              <a:ext uri="{FF2B5EF4-FFF2-40B4-BE49-F238E27FC236}">
                <a16:creationId xmlns:a16="http://schemas.microsoft.com/office/drawing/2014/main" id="{C51F7703-16B1-3082-C7CF-86D0C35E13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10343304" y="2842984"/>
            <a:ext cx="1636946" cy="1089364"/>
          </a:xfrm>
          <a:prstGeom prst="rect">
            <a:avLst/>
          </a:prstGeom>
        </p:spPr>
      </p:pic>
      <p:sp>
        <p:nvSpPr>
          <p:cNvPr id="82" name="Content Placeholder 4">
            <a:extLst>
              <a:ext uri="{FF2B5EF4-FFF2-40B4-BE49-F238E27FC236}">
                <a16:creationId xmlns:a16="http://schemas.microsoft.com/office/drawing/2014/main" id="{EF4B3942-5515-AFDA-ECAF-B547094534BD}"/>
              </a:ext>
            </a:extLst>
          </p:cNvPr>
          <p:cNvSpPr txBox="1">
            <a:spLocks/>
          </p:cNvSpPr>
          <p:nvPr/>
        </p:nvSpPr>
        <p:spPr>
          <a:xfrm>
            <a:off x="10890151" y="4016275"/>
            <a:ext cx="766016" cy="404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20x56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3AF7D438-D803-27ED-3E81-A4DFEE75D9BB}"/>
              </a:ext>
            </a:extLst>
          </p:cNvPr>
          <p:cNvCxnSpPr>
            <a:cxnSpLocks/>
          </p:cNvCxnSpPr>
          <p:nvPr/>
        </p:nvCxnSpPr>
        <p:spPr>
          <a:xfrm flipV="1">
            <a:off x="7804266" y="360279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160A8F5A-2528-293F-DA66-368A72455884}"/>
              </a:ext>
            </a:extLst>
          </p:cNvPr>
          <p:cNvCxnSpPr>
            <a:cxnSpLocks/>
          </p:cNvCxnSpPr>
          <p:nvPr/>
        </p:nvCxnSpPr>
        <p:spPr>
          <a:xfrm flipV="1">
            <a:off x="7804265" y="323194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B22DEFD-0A57-F504-EE8C-DD60D5EE3104}"/>
              </a:ext>
            </a:extLst>
          </p:cNvPr>
          <p:cNvCxnSpPr>
            <a:cxnSpLocks/>
          </p:cNvCxnSpPr>
          <p:nvPr/>
        </p:nvCxnSpPr>
        <p:spPr>
          <a:xfrm flipV="1">
            <a:off x="7804265" y="360279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A259A104-19AF-8EE7-9E2B-F0EBBF12221E}"/>
              </a:ext>
            </a:extLst>
          </p:cNvPr>
          <p:cNvCxnSpPr>
            <a:cxnSpLocks/>
          </p:cNvCxnSpPr>
          <p:nvPr/>
        </p:nvCxnSpPr>
        <p:spPr>
          <a:xfrm flipV="1">
            <a:off x="7804265" y="3217458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7F69438-6DEF-B8DE-6F2E-10A1206359ED}"/>
              </a:ext>
            </a:extLst>
          </p:cNvPr>
          <p:cNvCxnSpPr>
            <a:cxnSpLocks/>
          </p:cNvCxnSpPr>
          <p:nvPr/>
        </p:nvCxnSpPr>
        <p:spPr>
          <a:xfrm>
            <a:off x="7804264" y="283381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5D6F292E-3D96-12F7-D1F1-6F3665A2A768}"/>
              </a:ext>
            </a:extLst>
          </p:cNvPr>
          <p:cNvCxnSpPr>
            <a:cxnSpLocks/>
          </p:cNvCxnSpPr>
          <p:nvPr/>
        </p:nvCxnSpPr>
        <p:spPr>
          <a:xfrm>
            <a:off x="7804263" y="3203168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1B78EE10-8539-D781-6A28-E6CAA27F55F6}"/>
              </a:ext>
            </a:extLst>
          </p:cNvPr>
          <p:cNvCxnSpPr>
            <a:cxnSpLocks/>
          </p:cNvCxnSpPr>
          <p:nvPr/>
        </p:nvCxnSpPr>
        <p:spPr>
          <a:xfrm>
            <a:off x="7804263" y="2861120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847D84DD-4276-CF93-6C63-5ABA4C32C546}"/>
              </a:ext>
            </a:extLst>
          </p:cNvPr>
          <p:cNvCxnSpPr>
            <a:cxnSpLocks/>
          </p:cNvCxnSpPr>
          <p:nvPr/>
        </p:nvCxnSpPr>
        <p:spPr>
          <a:xfrm flipV="1">
            <a:off x="7804261" y="3231944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1" name="Table 90">
            <a:extLst>
              <a:ext uri="{FF2B5EF4-FFF2-40B4-BE49-F238E27FC236}">
                <a16:creationId xmlns:a16="http://schemas.microsoft.com/office/drawing/2014/main" id="{EC896FAF-C5DA-1B28-53AB-2C6DF69E75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784687"/>
              </p:ext>
            </p:extLst>
          </p:nvPr>
        </p:nvGraphicFramePr>
        <p:xfrm>
          <a:off x="5861654" y="1775787"/>
          <a:ext cx="338150" cy="2926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7727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152290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969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029627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384139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358500"/>
                  </a:ext>
                </a:extLst>
              </a:tr>
            </a:tbl>
          </a:graphicData>
        </a:graphic>
      </p:graphicFrame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945F996-8A62-6B49-7357-2259598492D4}"/>
              </a:ext>
            </a:extLst>
          </p:cNvPr>
          <p:cNvCxnSpPr>
            <a:cxnSpLocks/>
          </p:cNvCxnSpPr>
          <p:nvPr/>
        </p:nvCxnSpPr>
        <p:spPr>
          <a:xfrm flipV="1">
            <a:off x="6211733" y="275950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06A734B-77A0-4492-C8BA-19C6E61A7D41}"/>
              </a:ext>
            </a:extLst>
          </p:cNvPr>
          <p:cNvCxnSpPr>
            <a:cxnSpLocks/>
          </p:cNvCxnSpPr>
          <p:nvPr/>
        </p:nvCxnSpPr>
        <p:spPr>
          <a:xfrm flipV="1">
            <a:off x="6211732" y="238864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70578B9A-6236-CF60-010C-A68B676E5624}"/>
              </a:ext>
            </a:extLst>
          </p:cNvPr>
          <p:cNvCxnSpPr>
            <a:cxnSpLocks/>
          </p:cNvCxnSpPr>
          <p:nvPr/>
        </p:nvCxnSpPr>
        <p:spPr>
          <a:xfrm flipV="1">
            <a:off x="6211732" y="2759504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48F71275-2FB8-FC1E-A36B-E07F6B4EE30E}"/>
              </a:ext>
            </a:extLst>
          </p:cNvPr>
          <p:cNvCxnSpPr>
            <a:cxnSpLocks/>
          </p:cNvCxnSpPr>
          <p:nvPr/>
        </p:nvCxnSpPr>
        <p:spPr>
          <a:xfrm flipV="1">
            <a:off x="6211732" y="2374163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BBA32321-BDE5-562F-A47B-35C2596614DC}"/>
              </a:ext>
            </a:extLst>
          </p:cNvPr>
          <p:cNvCxnSpPr>
            <a:cxnSpLocks/>
          </p:cNvCxnSpPr>
          <p:nvPr/>
        </p:nvCxnSpPr>
        <p:spPr>
          <a:xfrm>
            <a:off x="6211731" y="1990524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E0A91ADF-550E-6CE3-9B15-36ECF56C34ED}"/>
              </a:ext>
            </a:extLst>
          </p:cNvPr>
          <p:cNvCxnSpPr>
            <a:cxnSpLocks/>
          </p:cNvCxnSpPr>
          <p:nvPr/>
        </p:nvCxnSpPr>
        <p:spPr>
          <a:xfrm>
            <a:off x="6211730" y="2359873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309DF88D-26F1-07FC-377F-BC5DB7CCDAA0}"/>
              </a:ext>
            </a:extLst>
          </p:cNvPr>
          <p:cNvCxnSpPr>
            <a:cxnSpLocks/>
          </p:cNvCxnSpPr>
          <p:nvPr/>
        </p:nvCxnSpPr>
        <p:spPr>
          <a:xfrm>
            <a:off x="6211730" y="2017825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74F3E84B-B385-54D9-83F4-23971405AB8A}"/>
              </a:ext>
            </a:extLst>
          </p:cNvPr>
          <p:cNvCxnSpPr>
            <a:cxnSpLocks/>
          </p:cNvCxnSpPr>
          <p:nvPr/>
        </p:nvCxnSpPr>
        <p:spPr>
          <a:xfrm flipV="1">
            <a:off x="6211728" y="2388649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808D5A60-B92E-3414-34F3-F61EF86E2CF9}"/>
              </a:ext>
            </a:extLst>
          </p:cNvPr>
          <p:cNvCxnSpPr>
            <a:cxnSpLocks/>
          </p:cNvCxnSpPr>
          <p:nvPr/>
        </p:nvCxnSpPr>
        <p:spPr>
          <a:xfrm flipV="1">
            <a:off x="6203631" y="345266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4C96E977-D98A-77F4-A19F-D250806DB2FC}"/>
              </a:ext>
            </a:extLst>
          </p:cNvPr>
          <p:cNvCxnSpPr>
            <a:cxnSpLocks/>
          </p:cNvCxnSpPr>
          <p:nvPr/>
        </p:nvCxnSpPr>
        <p:spPr>
          <a:xfrm flipV="1">
            <a:off x="6203630" y="308181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2A33026E-2EF1-D92B-9013-9D43864D15A8}"/>
              </a:ext>
            </a:extLst>
          </p:cNvPr>
          <p:cNvCxnSpPr>
            <a:cxnSpLocks/>
          </p:cNvCxnSpPr>
          <p:nvPr/>
        </p:nvCxnSpPr>
        <p:spPr>
          <a:xfrm flipV="1">
            <a:off x="6203630" y="345266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C28B3CA8-D01D-AB29-B46B-45644AF8FB26}"/>
              </a:ext>
            </a:extLst>
          </p:cNvPr>
          <p:cNvCxnSpPr>
            <a:cxnSpLocks/>
          </p:cNvCxnSpPr>
          <p:nvPr/>
        </p:nvCxnSpPr>
        <p:spPr>
          <a:xfrm flipV="1">
            <a:off x="6203630" y="3067328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01D6314C-CDA9-16BE-8F5B-AF0169272838}"/>
              </a:ext>
            </a:extLst>
          </p:cNvPr>
          <p:cNvCxnSpPr>
            <a:cxnSpLocks/>
          </p:cNvCxnSpPr>
          <p:nvPr/>
        </p:nvCxnSpPr>
        <p:spPr>
          <a:xfrm>
            <a:off x="6203629" y="268368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F3F0D9F6-5332-E508-4A89-0B73F00E3C06}"/>
              </a:ext>
            </a:extLst>
          </p:cNvPr>
          <p:cNvCxnSpPr>
            <a:cxnSpLocks/>
          </p:cNvCxnSpPr>
          <p:nvPr/>
        </p:nvCxnSpPr>
        <p:spPr>
          <a:xfrm>
            <a:off x="6203628" y="3053038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2CC94D16-8D4E-9349-E19B-69F4BDCB63C0}"/>
              </a:ext>
            </a:extLst>
          </p:cNvPr>
          <p:cNvCxnSpPr>
            <a:cxnSpLocks/>
          </p:cNvCxnSpPr>
          <p:nvPr/>
        </p:nvCxnSpPr>
        <p:spPr>
          <a:xfrm>
            <a:off x="6203628" y="2710990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A855EC86-4D1C-8DC2-5EDE-EFD6A64BEE99}"/>
              </a:ext>
            </a:extLst>
          </p:cNvPr>
          <p:cNvCxnSpPr>
            <a:cxnSpLocks/>
          </p:cNvCxnSpPr>
          <p:nvPr/>
        </p:nvCxnSpPr>
        <p:spPr>
          <a:xfrm flipV="1">
            <a:off x="6203626" y="3081814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42F6849E-8E93-37AC-C7C8-73E74114E1D6}"/>
              </a:ext>
            </a:extLst>
          </p:cNvPr>
          <p:cNvCxnSpPr>
            <a:cxnSpLocks/>
          </p:cNvCxnSpPr>
          <p:nvPr/>
        </p:nvCxnSpPr>
        <p:spPr>
          <a:xfrm flipV="1">
            <a:off x="6199809" y="4253343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B3C29731-4147-4F40-BFA0-E7C9CD216A0C}"/>
              </a:ext>
            </a:extLst>
          </p:cNvPr>
          <p:cNvCxnSpPr>
            <a:cxnSpLocks/>
          </p:cNvCxnSpPr>
          <p:nvPr/>
        </p:nvCxnSpPr>
        <p:spPr>
          <a:xfrm flipV="1">
            <a:off x="6199808" y="3882488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363E6806-1EF0-1CE9-E816-A5D9731A7825}"/>
              </a:ext>
            </a:extLst>
          </p:cNvPr>
          <p:cNvCxnSpPr>
            <a:cxnSpLocks/>
          </p:cNvCxnSpPr>
          <p:nvPr/>
        </p:nvCxnSpPr>
        <p:spPr>
          <a:xfrm flipV="1">
            <a:off x="6199808" y="4253343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8C1E4E20-BD65-270A-9B00-5E8945A803BD}"/>
              </a:ext>
            </a:extLst>
          </p:cNvPr>
          <p:cNvCxnSpPr>
            <a:cxnSpLocks/>
          </p:cNvCxnSpPr>
          <p:nvPr/>
        </p:nvCxnSpPr>
        <p:spPr>
          <a:xfrm flipV="1">
            <a:off x="6199808" y="3868002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6C14E176-734E-36AA-B4EB-D1237686EF04}"/>
              </a:ext>
            </a:extLst>
          </p:cNvPr>
          <p:cNvCxnSpPr>
            <a:cxnSpLocks/>
          </p:cNvCxnSpPr>
          <p:nvPr/>
        </p:nvCxnSpPr>
        <p:spPr>
          <a:xfrm>
            <a:off x="6199807" y="3484363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D758A74-C13D-FF5E-799F-385ACB8CBD76}"/>
              </a:ext>
            </a:extLst>
          </p:cNvPr>
          <p:cNvCxnSpPr>
            <a:cxnSpLocks/>
          </p:cNvCxnSpPr>
          <p:nvPr/>
        </p:nvCxnSpPr>
        <p:spPr>
          <a:xfrm>
            <a:off x="6199806" y="3853712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8FBF5D38-AB01-E564-4A1B-CB0537222B20}"/>
              </a:ext>
            </a:extLst>
          </p:cNvPr>
          <p:cNvCxnSpPr>
            <a:cxnSpLocks/>
          </p:cNvCxnSpPr>
          <p:nvPr/>
        </p:nvCxnSpPr>
        <p:spPr>
          <a:xfrm>
            <a:off x="6199806" y="3511664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4F72123E-3E17-24F4-400F-D7BABEB79701}"/>
              </a:ext>
            </a:extLst>
          </p:cNvPr>
          <p:cNvCxnSpPr>
            <a:cxnSpLocks/>
          </p:cNvCxnSpPr>
          <p:nvPr/>
        </p:nvCxnSpPr>
        <p:spPr>
          <a:xfrm flipV="1">
            <a:off x="6199804" y="3882488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Content Placeholder 4">
            <a:extLst>
              <a:ext uri="{FF2B5EF4-FFF2-40B4-BE49-F238E27FC236}">
                <a16:creationId xmlns:a16="http://schemas.microsoft.com/office/drawing/2014/main" id="{4FDB9E5B-C99F-C179-E7D3-3B10AF442D9C}"/>
              </a:ext>
            </a:extLst>
          </p:cNvPr>
          <p:cNvSpPr txBox="1">
            <a:spLocks/>
          </p:cNvSpPr>
          <p:nvPr/>
        </p:nvSpPr>
        <p:spPr>
          <a:xfrm>
            <a:off x="5690542" y="4699815"/>
            <a:ext cx="680373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1,120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07275B46-B54C-996A-63D7-71AA264EC91D}"/>
              </a:ext>
            </a:extLst>
          </p:cNvPr>
          <p:cNvCxnSpPr>
            <a:cxnSpLocks/>
          </p:cNvCxnSpPr>
          <p:nvPr/>
        </p:nvCxnSpPr>
        <p:spPr>
          <a:xfrm>
            <a:off x="8591041" y="361749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753B3836-F88B-0F51-732D-80DC65ABCAC5}"/>
              </a:ext>
            </a:extLst>
          </p:cNvPr>
          <p:cNvCxnSpPr>
            <a:cxnSpLocks/>
          </p:cNvCxnSpPr>
          <p:nvPr/>
        </p:nvCxnSpPr>
        <p:spPr>
          <a:xfrm>
            <a:off x="8591040" y="324664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475A3995-1916-4FFF-B198-1B46EDE0089F}"/>
              </a:ext>
            </a:extLst>
          </p:cNvPr>
          <p:cNvCxnSpPr>
            <a:cxnSpLocks/>
          </p:cNvCxnSpPr>
          <p:nvPr/>
        </p:nvCxnSpPr>
        <p:spPr>
          <a:xfrm>
            <a:off x="8591040" y="361749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43CA14AB-890F-A4E6-578C-4643A7DEF727}"/>
              </a:ext>
            </a:extLst>
          </p:cNvPr>
          <p:cNvCxnSpPr>
            <a:cxnSpLocks/>
          </p:cNvCxnSpPr>
          <p:nvPr/>
        </p:nvCxnSpPr>
        <p:spPr>
          <a:xfrm>
            <a:off x="8591040" y="3232158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B0B67202-1465-FE34-067B-F5F1AF7E6998}"/>
              </a:ext>
            </a:extLst>
          </p:cNvPr>
          <p:cNvCxnSpPr>
            <a:cxnSpLocks/>
          </p:cNvCxnSpPr>
          <p:nvPr/>
        </p:nvCxnSpPr>
        <p:spPr>
          <a:xfrm flipV="1">
            <a:off x="8591039" y="284851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B8AB909B-70DD-A11F-9561-5B4946B5486F}"/>
              </a:ext>
            </a:extLst>
          </p:cNvPr>
          <p:cNvCxnSpPr>
            <a:cxnSpLocks/>
          </p:cNvCxnSpPr>
          <p:nvPr/>
        </p:nvCxnSpPr>
        <p:spPr>
          <a:xfrm flipV="1">
            <a:off x="8591038" y="3217868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B31C97F1-01EF-5B4E-E981-10770760EDBB}"/>
              </a:ext>
            </a:extLst>
          </p:cNvPr>
          <p:cNvCxnSpPr>
            <a:cxnSpLocks/>
          </p:cNvCxnSpPr>
          <p:nvPr/>
        </p:nvCxnSpPr>
        <p:spPr>
          <a:xfrm flipV="1">
            <a:off x="8591038" y="2875820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9B25171D-AF66-91F2-4438-E6C0E51A93CE}"/>
              </a:ext>
            </a:extLst>
          </p:cNvPr>
          <p:cNvCxnSpPr>
            <a:cxnSpLocks/>
          </p:cNvCxnSpPr>
          <p:nvPr/>
        </p:nvCxnSpPr>
        <p:spPr>
          <a:xfrm>
            <a:off x="8591036" y="3246644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25" name="Table 124">
            <a:extLst>
              <a:ext uri="{FF2B5EF4-FFF2-40B4-BE49-F238E27FC236}">
                <a16:creationId xmlns:a16="http://schemas.microsoft.com/office/drawing/2014/main" id="{236F6E22-5E91-1A6E-0681-EF5448094B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2794301"/>
              </p:ext>
            </p:extLst>
          </p:nvPr>
        </p:nvGraphicFramePr>
        <p:xfrm>
          <a:off x="9047945" y="2683213"/>
          <a:ext cx="33815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91750026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905261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28816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7513339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518102"/>
                  </a:ext>
                </a:extLst>
              </a:tr>
            </a:tbl>
          </a:graphicData>
        </a:graphic>
      </p:graphicFrame>
      <p:sp>
        <p:nvSpPr>
          <p:cNvPr id="126" name="Content Placeholder 4">
            <a:extLst>
              <a:ext uri="{FF2B5EF4-FFF2-40B4-BE49-F238E27FC236}">
                <a16:creationId xmlns:a16="http://schemas.microsoft.com/office/drawing/2014/main" id="{806D7602-32BA-10BA-D00D-5133C5C26928}"/>
              </a:ext>
            </a:extLst>
          </p:cNvPr>
          <p:cNvSpPr txBox="1">
            <a:spLocks/>
          </p:cNvSpPr>
          <p:nvPr/>
        </p:nvSpPr>
        <p:spPr>
          <a:xfrm>
            <a:off x="8882897" y="4138511"/>
            <a:ext cx="766017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1,120</a:t>
            </a:r>
          </a:p>
        </p:txBody>
      </p:sp>
      <p:sp>
        <p:nvSpPr>
          <p:cNvPr id="127" name="Arrow: Right 126">
            <a:extLst>
              <a:ext uri="{FF2B5EF4-FFF2-40B4-BE49-F238E27FC236}">
                <a16:creationId xmlns:a16="http://schemas.microsoft.com/office/drawing/2014/main" id="{BBCC31A5-EDB9-9738-9255-07F669A90C6C}"/>
              </a:ext>
            </a:extLst>
          </p:cNvPr>
          <p:cNvSpPr/>
          <p:nvPr/>
        </p:nvSpPr>
        <p:spPr>
          <a:xfrm>
            <a:off x="9429664" y="3200191"/>
            <a:ext cx="903577" cy="5049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Reshape</a:t>
            </a:r>
          </a:p>
        </p:txBody>
      </p:sp>
      <p:sp>
        <p:nvSpPr>
          <p:cNvPr id="128" name="Content Placeholder 4">
            <a:extLst>
              <a:ext uri="{FF2B5EF4-FFF2-40B4-BE49-F238E27FC236}">
                <a16:creationId xmlns:a16="http://schemas.microsoft.com/office/drawing/2014/main" id="{C7A80712-ED93-8769-4DA8-186211379B86}"/>
              </a:ext>
            </a:extLst>
          </p:cNvPr>
          <p:cNvSpPr txBox="1">
            <a:spLocks/>
          </p:cNvSpPr>
          <p:nvPr/>
        </p:nvSpPr>
        <p:spPr>
          <a:xfrm>
            <a:off x="10237772" y="2505701"/>
            <a:ext cx="1907574" cy="629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Prediction of next hour</a:t>
            </a:r>
          </a:p>
        </p:txBody>
      </p:sp>
      <p:sp>
        <p:nvSpPr>
          <p:cNvPr id="130" name="Content Placeholder 4">
            <a:extLst>
              <a:ext uri="{FF2B5EF4-FFF2-40B4-BE49-F238E27FC236}">
                <a16:creationId xmlns:a16="http://schemas.microsoft.com/office/drawing/2014/main" id="{97960A28-9E50-3018-C7F9-067016BF6AE6}"/>
              </a:ext>
            </a:extLst>
          </p:cNvPr>
          <p:cNvSpPr txBox="1">
            <a:spLocks/>
          </p:cNvSpPr>
          <p:nvPr/>
        </p:nvSpPr>
        <p:spPr>
          <a:xfrm>
            <a:off x="7095156" y="4797955"/>
            <a:ext cx="2213317" cy="5971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500" dirty="0"/>
              <a:t>All activation functions are leaky ReLU</a:t>
            </a:r>
          </a:p>
        </p:txBody>
      </p: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05938E44-9E81-4459-2D1B-A94E9F3636FC}"/>
              </a:ext>
            </a:extLst>
          </p:cNvPr>
          <p:cNvSpPr/>
          <p:nvPr/>
        </p:nvSpPr>
        <p:spPr>
          <a:xfrm>
            <a:off x="2871749" y="2447149"/>
            <a:ext cx="2393007" cy="1598989"/>
          </a:xfrm>
          <a:prstGeom prst="roundRect">
            <a:avLst/>
          </a:prstGeom>
          <a:solidFill>
            <a:srgbClr val="00B050"/>
          </a:solidFill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 Cell</a:t>
            </a:r>
          </a:p>
        </p:txBody>
      </p:sp>
      <p:sp>
        <p:nvSpPr>
          <p:cNvPr id="132" name="Rectangle: Rounded Corners 131">
            <a:extLst>
              <a:ext uri="{FF2B5EF4-FFF2-40B4-BE49-F238E27FC236}">
                <a16:creationId xmlns:a16="http://schemas.microsoft.com/office/drawing/2014/main" id="{F0D02DD5-3ECF-F08A-7E98-D0674F328106}"/>
              </a:ext>
            </a:extLst>
          </p:cNvPr>
          <p:cNvSpPr/>
          <p:nvPr/>
        </p:nvSpPr>
        <p:spPr>
          <a:xfrm>
            <a:off x="3055224" y="2561565"/>
            <a:ext cx="2305224" cy="1598989"/>
          </a:xfrm>
          <a:prstGeom prst="roundRect">
            <a:avLst/>
          </a:prstGeom>
          <a:solidFill>
            <a:srgbClr val="00B050"/>
          </a:solidFill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 Cell</a:t>
            </a:r>
          </a:p>
        </p:txBody>
      </p:sp>
      <p:sp>
        <p:nvSpPr>
          <p:cNvPr id="133" name="Rectangle: Rounded Corners 132">
            <a:extLst>
              <a:ext uri="{FF2B5EF4-FFF2-40B4-BE49-F238E27FC236}">
                <a16:creationId xmlns:a16="http://schemas.microsoft.com/office/drawing/2014/main" id="{A68C5FF5-115B-255E-829C-4E21E0EB8196}"/>
              </a:ext>
            </a:extLst>
          </p:cNvPr>
          <p:cNvSpPr/>
          <p:nvPr/>
        </p:nvSpPr>
        <p:spPr>
          <a:xfrm>
            <a:off x="3251629" y="2700242"/>
            <a:ext cx="2305224" cy="1598989"/>
          </a:xfrm>
          <a:prstGeom prst="roundRect">
            <a:avLst/>
          </a:prstGeom>
          <a:solidFill>
            <a:srgbClr val="00B050"/>
          </a:solidFill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LSTM Cell </a:t>
            </a:r>
          </a:p>
          <a:p>
            <a:pPr algn="ctr"/>
            <a:r>
              <a:rPr lang="en-US" sz="1400" dirty="0"/>
              <a:t>1,120 inputs x 48 steps </a:t>
            </a:r>
          </a:p>
          <a:p>
            <a:pPr algn="ctr"/>
            <a:r>
              <a:rPr lang="en-US" sz="1400" dirty="0"/>
              <a:t>1,120 outputs</a:t>
            </a:r>
          </a:p>
        </p:txBody>
      </p:sp>
      <p:pic>
        <p:nvPicPr>
          <p:cNvPr id="134" name="Picture 133" descr="A map of the united states&#10;&#10;Description automatically generated">
            <a:extLst>
              <a:ext uri="{FF2B5EF4-FFF2-40B4-BE49-F238E27FC236}">
                <a16:creationId xmlns:a16="http://schemas.microsoft.com/office/drawing/2014/main" id="{E3ED9D6D-2BF5-E816-8A09-623D1E0CA8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128661" y="2700243"/>
            <a:ext cx="1643891" cy="109398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135" name="Picture 134" descr="A map of the united states&#10;&#10;Description automatically generated">
            <a:extLst>
              <a:ext uri="{FF2B5EF4-FFF2-40B4-BE49-F238E27FC236}">
                <a16:creationId xmlns:a16="http://schemas.microsoft.com/office/drawing/2014/main" id="{161702EA-BB8C-3713-7B8B-36AFE5C5E7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281061" y="2852643"/>
            <a:ext cx="1643891" cy="109398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136" name="Picture 135" descr="A map of the united states&#10;&#10;Description automatically generated">
            <a:extLst>
              <a:ext uri="{FF2B5EF4-FFF2-40B4-BE49-F238E27FC236}">
                <a16:creationId xmlns:a16="http://schemas.microsoft.com/office/drawing/2014/main" id="{1C98B969-0AF7-3E04-C15E-4624204198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433461" y="3005043"/>
            <a:ext cx="1643891" cy="109398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B6CF2DEB-75EC-341B-728C-A83E46553B18}"/>
              </a:ext>
            </a:extLst>
          </p:cNvPr>
          <p:cNvCxnSpPr>
            <a:cxnSpLocks/>
          </p:cNvCxnSpPr>
          <p:nvPr/>
        </p:nvCxnSpPr>
        <p:spPr>
          <a:xfrm>
            <a:off x="1562492" y="2190755"/>
            <a:ext cx="338127" cy="35179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D2955946-97CE-E247-8996-3AEF9E9096EF}"/>
              </a:ext>
            </a:extLst>
          </p:cNvPr>
          <p:cNvCxnSpPr>
            <a:cxnSpLocks/>
          </p:cNvCxnSpPr>
          <p:nvPr/>
        </p:nvCxnSpPr>
        <p:spPr>
          <a:xfrm flipH="1">
            <a:off x="1805084" y="2545361"/>
            <a:ext cx="79161" cy="1071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AA1221F2-D0FE-340D-4AA7-2A77C2606A42}"/>
              </a:ext>
            </a:extLst>
          </p:cNvPr>
          <p:cNvCxnSpPr>
            <a:cxnSpLocks/>
          </p:cNvCxnSpPr>
          <p:nvPr/>
        </p:nvCxnSpPr>
        <p:spPr>
          <a:xfrm flipH="1">
            <a:off x="1515202" y="2204832"/>
            <a:ext cx="79161" cy="1071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Content Placeholder 4">
            <a:extLst>
              <a:ext uri="{FF2B5EF4-FFF2-40B4-BE49-F238E27FC236}">
                <a16:creationId xmlns:a16="http://schemas.microsoft.com/office/drawing/2014/main" id="{40570C96-2248-C723-D088-23502305E533}"/>
              </a:ext>
            </a:extLst>
          </p:cNvPr>
          <p:cNvSpPr txBox="1">
            <a:spLocks/>
          </p:cNvSpPr>
          <p:nvPr/>
        </p:nvSpPr>
        <p:spPr>
          <a:xfrm rot="2539554">
            <a:off x="1358990" y="2095872"/>
            <a:ext cx="959702" cy="629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48 hours</a:t>
            </a:r>
          </a:p>
        </p:txBody>
      </p:sp>
      <p:sp>
        <p:nvSpPr>
          <p:cNvPr id="141" name="Arrow: Right 140">
            <a:extLst>
              <a:ext uri="{FF2B5EF4-FFF2-40B4-BE49-F238E27FC236}">
                <a16:creationId xmlns:a16="http://schemas.microsoft.com/office/drawing/2014/main" id="{23571EE6-F347-5519-4321-BE8EA5497D0D}"/>
              </a:ext>
            </a:extLst>
          </p:cNvPr>
          <p:cNvSpPr/>
          <p:nvPr/>
        </p:nvSpPr>
        <p:spPr>
          <a:xfrm>
            <a:off x="1932392" y="3132300"/>
            <a:ext cx="996637" cy="5420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Reshape</a:t>
            </a:r>
          </a:p>
        </p:txBody>
      </p:sp>
      <p:sp>
        <p:nvSpPr>
          <p:cNvPr id="142" name="Arrow: Right 141">
            <a:extLst>
              <a:ext uri="{FF2B5EF4-FFF2-40B4-BE49-F238E27FC236}">
                <a16:creationId xmlns:a16="http://schemas.microsoft.com/office/drawing/2014/main" id="{3DE0DA0C-35EF-EA92-9147-8A9FE8C96ED8}"/>
              </a:ext>
            </a:extLst>
          </p:cNvPr>
          <p:cNvSpPr/>
          <p:nvPr/>
        </p:nvSpPr>
        <p:spPr>
          <a:xfrm>
            <a:off x="5462543" y="3050136"/>
            <a:ext cx="363101" cy="5420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3146580C-17F6-8CDF-D343-EEE6794A22D3}"/>
              </a:ext>
            </a:extLst>
          </p:cNvPr>
          <p:cNvCxnSpPr>
            <a:cxnSpLocks/>
          </p:cNvCxnSpPr>
          <p:nvPr/>
        </p:nvCxnSpPr>
        <p:spPr>
          <a:xfrm>
            <a:off x="5074595" y="2153906"/>
            <a:ext cx="338127" cy="35179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C99660F5-6B9E-E802-65F1-8C1D2D32FB28}"/>
              </a:ext>
            </a:extLst>
          </p:cNvPr>
          <p:cNvCxnSpPr>
            <a:cxnSpLocks/>
          </p:cNvCxnSpPr>
          <p:nvPr/>
        </p:nvCxnSpPr>
        <p:spPr>
          <a:xfrm flipH="1">
            <a:off x="5327400" y="2499348"/>
            <a:ext cx="79161" cy="1071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1913FC0E-68AA-C0DD-F968-D2CDA18866F9}"/>
              </a:ext>
            </a:extLst>
          </p:cNvPr>
          <p:cNvCxnSpPr>
            <a:cxnSpLocks/>
          </p:cNvCxnSpPr>
          <p:nvPr/>
        </p:nvCxnSpPr>
        <p:spPr>
          <a:xfrm flipH="1">
            <a:off x="5023087" y="2178032"/>
            <a:ext cx="79161" cy="1071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Content Placeholder 4">
            <a:extLst>
              <a:ext uri="{FF2B5EF4-FFF2-40B4-BE49-F238E27FC236}">
                <a16:creationId xmlns:a16="http://schemas.microsoft.com/office/drawing/2014/main" id="{705CA378-2093-D9A6-8014-3E218DC7BB27}"/>
              </a:ext>
            </a:extLst>
          </p:cNvPr>
          <p:cNvSpPr txBox="1">
            <a:spLocks/>
          </p:cNvSpPr>
          <p:nvPr/>
        </p:nvSpPr>
        <p:spPr>
          <a:xfrm rot="2678989">
            <a:off x="4826044" y="2051700"/>
            <a:ext cx="959702" cy="629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3 Layers</a:t>
            </a:r>
          </a:p>
        </p:txBody>
      </p:sp>
      <p:sp>
        <p:nvSpPr>
          <p:cNvPr id="147" name="Content Placeholder 4">
            <a:extLst>
              <a:ext uri="{FF2B5EF4-FFF2-40B4-BE49-F238E27FC236}">
                <a16:creationId xmlns:a16="http://schemas.microsoft.com/office/drawing/2014/main" id="{08469433-BA04-352B-0E94-823EBE976875}"/>
              </a:ext>
            </a:extLst>
          </p:cNvPr>
          <p:cNvSpPr txBox="1">
            <a:spLocks/>
          </p:cNvSpPr>
          <p:nvPr/>
        </p:nvSpPr>
        <p:spPr>
          <a:xfrm>
            <a:off x="398418" y="4347491"/>
            <a:ext cx="1116784" cy="318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48x20x56</a:t>
            </a:r>
          </a:p>
        </p:txBody>
      </p:sp>
      <p:sp>
        <p:nvSpPr>
          <p:cNvPr id="151" name="Content Placeholder 4">
            <a:extLst>
              <a:ext uri="{FF2B5EF4-FFF2-40B4-BE49-F238E27FC236}">
                <a16:creationId xmlns:a16="http://schemas.microsoft.com/office/drawing/2014/main" id="{8DBB6987-CB77-555F-6EF5-9F48545DF4F8}"/>
              </a:ext>
            </a:extLst>
          </p:cNvPr>
          <p:cNvSpPr txBox="1">
            <a:spLocks/>
          </p:cNvSpPr>
          <p:nvPr/>
        </p:nvSpPr>
        <p:spPr>
          <a:xfrm>
            <a:off x="4329094" y="6159286"/>
            <a:ext cx="3524441" cy="6168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Total Parameters: 31,125,600</a:t>
            </a:r>
          </a:p>
        </p:txBody>
      </p:sp>
    </p:spTree>
    <p:extLst>
      <p:ext uri="{BB962C8B-B14F-4D97-AF65-F5344CB8AC3E}">
        <p14:creationId xmlns:p14="http://schemas.microsoft.com/office/powerpoint/2010/main" val="301181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8298193" cy="741679"/>
          </a:xfrm>
        </p:spPr>
        <p:txBody>
          <a:bodyPr>
            <a:normAutofit/>
          </a:bodyPr>
          <a:lstStyle/>
          <a:p>
            <a:r>
              <a:rPr lang="en-US" dirty="0"/>
              <a:t>Predictive Models – Expansion</a:t>
            </a:r>
          </a:p>
        </p:txBody>
      </p:sp>
      <p:pic>
        <p:nvPicPr>
          <p:cNvPr id="81" name="Picture 80" descr="A map of the united states&#10;&#10;Description automatically generated">
            <a:extLst>
              <a:ext uri="{FF2B5EF4-FFF2-40B4-BE49-F238E27FC236}">
                <a16:creationId xmlns:a16="http://schemas.microsoft.com/office/drawing/2014/main" id="{C51F7703-16B1-3082-C7CF-86D0C35E13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289573" y="2743350"/>
            <a:ext cx="2166819" cy="1441987"/>
          </a:xfrm>
          <a:prstGeom prst="rect">
            <a:avLst/>
          </a:prstGeom>
        </p:spPr>
      </p:pic>
      <p:sp>
        <p:nvSpPr>
          <p:cNvPr id="82" name="Content Placeholder 4">
            <a:extLst>
              <a:ext uri="{FF2B5EF4-FFF2-40B4-BE49-F238E27FC236}">
                <a16:creationId xmlns:a16="http://schemas.microsoft.com/office/drawing/2014/main" id="{EF4B3942-5515-AFDA-ECAF-B547094534BD}"/>
              </a:ext>
            </a:extLst>
          </p:cNvPr>
          <p:cNvSpPr txBox="1">
            <a:spLocks/>
          </p:cNvSpPr>
          <p:nvPr/>
        </p:nvSpPr>
        <p:spPr>
          <a:xfrm>
            <a:off x="901410" y="4251877"/>
            <a:ext cx="766016" cy="404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20x56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4A7E68C-4F2D-F816-4A92-E12E84188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706107"/>
              </p:ext>
            </p:extLst>
          </p:nvPr>
        </p:nvGraphicFramePr>
        <p:xfrm>
          <a:off x="3819503" y="2906133"/>
          <a:ext cx="33815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711937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530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7269432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A98B65A-E671-0714-D6FE-866FE772B5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846121"/>
              </p:ext>
            </p:extLst>
          </p:nvPr>
        </p:nvGraphicFramePr>
        <p:xfrm>
          <a:off x="4607755" y="2561949"/>
          <a:ext cx="33815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27202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7058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CA6A860-882A-9E1F-09FF-CC2FC8EEA0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3445705"/>
              </p:ext>
            </p:extLst>
          </p:nvPr>
        </p:nvGraphicFramePr>
        <p:xfrm>
          <a:off x="7021230" y="3144478"/>
          <a:ext cx="33815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726124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236151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CEC656D-2B2A-8FF8-7B17-88EC5BCA7F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049556"/>
              </p:ext>
            </p:extLst>
          </p:nvPr>
        </p:nvGraphicFramePr>
        <p:xfrm>
          <a:off x="6191947" y="2589549"/>
          <a:ext cx="33815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27202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7058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6F38939-BBC0-E9C6-8161-6E47CB0D5D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070033"/>
              </p:ext>
            </p:extLst>
          </p:nvPr>
        </p:nvGraphicFramePr>
        <p:xfrm>
          <a:off x="5395015" y="2164611"/>
          <a:ext cx="338150" cy="219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7727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152290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969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029627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6004C7-2906-4028-E314-364508904298}"/>
              </a:ext>
            </a:extLst>
          </p:cNvPr>
          <p:cNvCxnSpPr/>
          <p:nvPr/>
        </p:nvCxnSpPr>
        <p:spPr>
          <a:xfrm>
            <a:off x="4156286" y="3490500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0546C09-F9C4-02B2-2B31-65E6CFD47470}"/>
              </a:ext>
            </a:extLst>
          </p:cNvPr>
          <p:cNvCxnSpPr/>
          <p:nvPr/>
        </p:nvCxnSpPr>
        <p:spPr>
          <a:xfrm>
            <a:off x="4156285" y="3119645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4027BF-FFDD-DB8C-094A-03D0C766D02C}"/>
              </a:ext>
            </a:extLst>
          </p:cNvPr>
          <p:cNvCxnSpPr>
            <a:cxnSpLocks/>
          </p:cNvCxnSpPr>
          <p:nvPr/>
        </p:nvCxnSpPr>
        <p:spPr>
          <a:xfrm>
            <a:off x="4156285" y="3490500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BF4EE-80B8-B581-6244-A714AB5B5AFD}"/>
              </a:ext>
            </a:extLst>
          </p:cNvPr>
          <p:cNvCxnSpPr>
            <a:cxnSpLocks/>
          </p:cNvCxnSpPr>
          <p:nvPr/>
        </p:nvCxnSpPr>
        <p:spPr>
          <a:xfrm>
            <a:off x="4156285" y="310515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6EFCBE3-C00A-D0DB-818F-815BAD0F46B5}"/>
              </a:ext>
            </a:extLst>
          </p:cNvPr>
          <p:cNvCxnSpPr>
            <a:cxnSpLocks/>
          </p:cNvCxnSpPr>
          <p:nvPr/>
        </p:nvCxnSpPr>
        <p:spPr>
          <a:xfrm flipV="1">
            <a:off x="4156284" y="2721520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9F31082-38DF-C55F-A9C4-4A91F253ADBC}"/>
              </a:ext>
            </a:extLst>
          </p:cNvPr>
          <p:cNvCxnSpPr>
            <a:cxnSpLocks/>
          </p:cNvCxnSpPr>
          <p:nvPr/>
        </p:nvCxnSpPr>
        <p:spPr>
          <a:xfrm flipV="1">
            <a:off x="4156283" y="309086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E3613E5-9894-DE8E-CA13-680E76F7DCA3}"/>
              </a:ext>
            </a:extLst>
          </p:cNvPr>
          <p:cNvCxnSpPr>
            <a:cxnSpLocks/>
          </p:cNvCxnSpPr>
          <p:nvPr/>
        </p:nvCxnSpPr>
        <p:spPr>
          <a:xfrm flipV="1">
            <a:off x="4156283" y="2748821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3D2FF44-811A-761F-7F60-FD89307C7330}"/>
              </a:ext>
            </a:extLst>
          </p:cNvPr>
          <p:cNvCxnSpPr>
            <a:cxnSpLocks/>
          </p:cNvCxnSpPr>
          <p:nvPr/>
        </p:nvCxnSpPr>
        <p:spPr>
          <a:xfrm>
            <a:off x="4156281" y="3119645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11864D5-477D-09EA-82EB-AFEA01BB82FB}"/>
              </a:ext>
            </a:extLst>
          </p:cNvPr>
          <p:cNvCxnSpPr/>
          <p:nvPr/>
        </p:nvCxnSpPr>
        <p:spPr>
          <a:xfrm>
            <a:off x="4952633" y="314793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E1EF505-D1BD-DB64-803C-76859B469BC5}"/>
              </a:ext>
            </a:extLst>
          </p:cNvPr>
          <p:cNvCxnSpPr/>
          <p:nvPr/>
        </p:nvCxnSpPr>
        <p:spPr>
          <a:xfrm>
            <a:off x="4952632" y="277708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79EE6E2-8A0B-F978-A95F-08A5F2FDB642}"/>
              </a:ext>
            </a:extLst>
          </p:cNvPr>
          <p:cNvCxnSpPr>
            <a:cxnSpLocks/>
          </p:cNvCxnSpPr>
          <p:nvPr/>
        </p:nvCxnSpPr>
        <p:spPr>
          <a:xfrm>
            <a:off x="4952632" y="314793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83364BC-1EE1-9AC4-2547-BE975A09D49F}"/>
              </a:ext>
            </a:extLst>
          </p:cNvPr>
          <p:cNvCxnSpPr>
            <a:cxnSpLocks/>
          </p:cNvCxnSpPr>
          <p:nvPr/>
        </p:nvCxnSpPr>
        <p:spPr>
          <a:xfrm>
            <a:off x="4952632" y="2762598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59799F0-6F1B-75EB-D55C-65215D1881E1}"/>
              </a:ext>
            </a:extLst>
          </p:cNvPr>
          <p:cNvCxnSpPr>
            <a:cxnSpLocks/>
          </p:cNvCxnSpPr>
          <p:nvPr/>
        </p:nvCxnSpPr>
        <p:spPr>
          <a:xfrm flipV="1">
            <a:off x="4952631" y="237895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01A69B9-588F-A7FF-FC30-B654B58D720A}"/>
              </a:ext>
            </a:extLst>
          </p:cNvPr>
          <p:cNvCxnSpPr>
            <a:cxnSpLocks/>
          </p:cNvCxnSpPr>
          <p:nvPr/>
        </p:nvCxnSpPr>
        <p:spPr>
          <a:xfrm flipV="1">
            <a:off x="4952630" y="2748308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D580109-732C-4CCE-FAE8-2E5E755C446F}"/>
              </a:ext>
            </a:extLst>
          </p:cNvPr>
          <p:cNvCxnSpPr>
            <a:cxnSpLocks/>
          </p:cNvCxnSpPr>
          <p:nvPr/>
        </p:nvCxnSpPr>
        <p:spPr>
          <a:xfrm flipV="1">
            <a:off x="4952630" y="2406260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0A3A11A-BD9D-F8A6-9DE9-B262028096BE}"/>
              </a:ext>
            </a:extLst>
          </p:cNvPr>
          <p:cNvCxnSpPr>
            <a:cxnSpLocks/>
          </p:cNvCxnSpPr>
          <p:nvPr/>
        </p:nvCxnSpPr>
        <p:spPr>
          <a:xfrm>
            <a:off x="4952628" y="2777084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E5A04CA-9834-F355-1E5E-75263AC91133}"/>
              </a:ext>
            </a:extLst>
          </p:cNvPr>
          <p:cNvCxnSpPr/>
          <p:nvPr/>
        </p:nvCxnSpPr>
        <p:spPr>
          <a:xfrm>
            <a:off x="4944531" y="384110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5CF04A8-B55B-7506-7604-03C47F22BA34}"/>
              </a:ext>
            </a:extLst>
          </p:cNvPr>
          <p:cNvCxnSpPr/>
          <p:nvPr/>
        </p:nvCxnSpPr>
        <p:spPr>
          <a:xfrm>
            <a:off x="4944530" y="347024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EEC56CD-5F33-708B-C07A-9D5B694814FF}"/>
              </a:ext>
            </a:extLst>
          </p:cNvPr>
          <p:cNvCxnSpPr>
            <a:cxnSpLocks/>
          </p:cNvCxnSpPr>
          <p:nvPr/>
        </p:nvCxnSpPr>
        <p:spPr>
          <a:xfrm>
            <a:off x="4944530" y="3841104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4B55E8B-CB63-5067-B364-45DAFD75E3CD}"/>
              </a:ext>
            </a:extLst>
          </p:cNvPr>
          <p:cNvCxnSpPr>
            <a:cxnSpLocks/>
          </p:cNvCxnSpPr>
          <p:nvPr/>
        </p:nvCxnSpPr>
        <p:spPr>
          <a:xfrm>
            <a:off x="4944530" y="3455763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B9F2D39-5288-53E1-8F14-363B648D2347}"/>
              </a:ext>
            </a:extLst>
          </p:cNvPr>
          <p:cNvCxnSpPr>
            <a:cxnSpLocks/>
          </p:cNvCxnSpPr>
          <p:nvPr/>
        </p:nvCxnSpPr>
        <p:spPr>
          <a:xfrm flipV="1">
            <a:off x="4944529" y="3072124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2F5C052-5197-8A33-0DB5-3D786EC0928C}"/>
              </a:ext>
            </a:extLst>
          </p:cNvPr>
          <p:cNvCxnSpPr>
            <a:cxnSpLocks/>
          </p:cNvCxnSpPr>
          <p:nvPr/>
        </p:nvCxnSpPr>
        <p:spPr>
          <a:xfrm flipV="1">
            <a:off x="4944528" y="3441473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C565C42-4D9A-E491-C827-43DEBF4E7574}"/>
              </a:ext>
            </a:extLst>
          </p:cNvPr>
          <p:cNvCxnSpPr>
            <a:cxnSpLocks/>
          </p:cNvCxnSpPr>
          <p:nvPr/>
        </p:nvCxnSpPr>
        <p:spPr>
          <a:xfrm flipV="1">
            <a:off x="4944528" y="3099425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F16B655-74E6-7AC1-A84B-9967EFB3416F}"/>
              </a:ext>
            </a:extLst>
          </p:cNvPr>
          <p:cNvCxnSpPr>
            <a:cxnSpLocks/>
          </p:cNvCxnSpPr>
          <p:nvPr/>
        </p:nvCxnSpPr>
        <p:spPr>
          <a:xfrm>
            <a:off x="4944526" y="3470249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DFE1185-1760-B2AF-12DF-1AAD93CEB062}"/>
              </a:ext>
            </a:extLst>
          </p:cNvPr>
          <p:cNvCxnSpPr>
            <a:cxnSpLocks/>
          </p:cNvCxnSpPr>
          <p:nvPr/>
        </p:nvCxnSpPr>
        <p:spPr>
          <a:xfrm flipV="1">
            <a:off x="5740876" y="313561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C4B09AB-FA67-EE68-627C-1138832BE839}"/>
              </a:ext>
            </a:extLst>
          </p:cNvPr>
          <p:cNvCxnSpPr>
            <a:cxnSpLocks/>
          </p:cNvCxnSpPr>
          <p:nvPr/>
        </p:nvCxnSpPr>
        <p:spPr>
          <a:xfrm flipV="1">
            <a:off x="5740875" y="276476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3BB115C-EC65-168C-189B-17F8DE1A557B}"/>
              </a:ext>
            </a:extLst>
          </p:cNvPr>
          <p:cNvCxnSpPr>
            <a:cxnSpLocks/>
          </p:cNvCxnSpPr>
          <p:nvPr/>
        </p:nvCxnSpPr>
        <p:spPr>
          <a:xfrm flipV="1">
            <a:off x="5740875" y="3135619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F780CBC-525E-B11F-7113-92134D21BF1D}"/>
              </a:ext>
            </a:extLst>
          </p:cNvPr>
          <p:cNvCxnSpPr>
            <a:cxnSpLocks/>
          </p:cNvCxnSpPr>
          <p:nvPr/>
        </p:nvCxnSpPr>
        <p:spPr>
          <a:xfrm flipV="1">
            <a:off x="5740875" y="2750278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8DECD5D-9D45-5EAB-5423-9206A70C64C3}"/>
              </a:ext>
            </a:extLst>
          </p:cNvPr>
          <p:cNvCxnSpPr>
            <a:cxnSpLocks/>
          </p:cNvCxnSpPr>
          <p:nvPr/>
        </p:nvCxnSpPr>
        <p:spPr>
          <a:xfrm>
            <a:off x="5740874" y="2366639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CFFAECD-5A18-3CFA-0468-F6CB43685544}"/>
              </a:ext>
            </a:extLst>
          </p:cNvPr>
          <p:cNvCxnSpPr>
            <a:cxnSpLocks/>
          </p:cNvCxnSpPr>
          <p:nvPr/>
        </p:nvCxnSpPr>
        <p:spPr>
          <a:xfrm>
            <a:off x="5740873" y="2735988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B1BDEB40-372D-BA07-AA78-6AE738908DE8}"/>
              </a:ext>
            </a:extLst>
          </p:cNvPr>
          <p:cNvCxnSpPr>
            <a:cxnSpLocks/>
          </p:cNvCxnSpPr>
          <p:nvPr/>
        </p:nvCxnSpPr>
        <p:spPr>
          <a:xfrm>
            <a:off x="5740873" y="2393940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41E238D-A89E-9BC2-E403-DD8CAF716254}"/>
              </a:ext>
            </a:extLst>
          </p:cNvPr>
          <p:cNvCxnSpPr>
            <a:cxnSpLocks/>
          </p:cNvCxnSpPr>
          <p:nvPr/>
        </p:nvCxnSpPr>
        <p:spPr>
          <a:xfrm flipV="1">
            <a:off x="5740871" y="2764764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B5FC194-635E-B267-4A03-104021A85E52}"/>
              </a:ext>
            </a:extLst>
          </p:cNvPr>
          <p:cNvCxnSpPr>
            <a:cxnSpLocks/>
          </p:cNvCxnSpPr>
          <p:nvPr/>
        </p:nvCxnSpPr>
        <p:spPr>
          <a:xfrm flipV="1">
            <a:off x="5732774" y="3828784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EA8D5A0-98B1-B98C-F687-A78EFB856FF1}"/>
              </a:ext>
            </a:extLst>
          </p:cNvPr>
          <p:cNvCxnSpPr>
            <a:cxnSpLocks/>
          </p:cNvCxnSpPr>
          <p:nvPr/>
        </p:nvCxnSpPr>
        <p:spPr>
          <a:xfrm flipV="1">
            <a:off x="5732773" y="3457929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A4F522D-E19A-DE90-4354-CF770447EB01}"/>
              </a:ext>
            </a:extLst>
          </p:cNvPr>
          <p:cNvCxnSpPr>
            <a:cxnSpLocks/>
          </p:cNvCxnSpPr>
          <p:nvPr/>
        </p:nvCxnSpPr>
        <p:spPr>
          <a:xfrm flipV="1">
            <a:off x="5732773" y="3828784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07B87B0-7E52-8BD5-F682-CB5FC917426F}"/>
              </a:ext>
            </a:extLst>
          </p:cNvPr>
          <p:cNvCxnSpPr>
            <a:cxnSpLocks/>
          </p:cNvCxnSpPr>
          <p:nvPr/>
        </p:nvCxnSpPr>
        <p:spPr>
          <a:xfrm flipV="1">
            <a:off x="5732773" y="3443443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87AD2C9-50F1-7660-D309-E51777BA265E}"/>
              </a:ext>
            </a:extLst>
          </p:cNvPr>
          <p:cNvCxnSpPr>
            <a:cxnSpLocks/>
          </p:cNvCxnSpPr>
          <p:nvPr/>
        </p:nvCxnSpPr>
        <p:spPr>
          <a:xfrm>
            <a:off x="5732772" y="3059804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F4D7ABE3-31F1-61A5-7035-933F217BBC98}"/>
              </a:ext>
            </a:extLst>
          </p:cNvPr>
          <p:cNvCxnSpPr>
            <a:cxnSpLocks/>
          </p:cNvCxnSpPr>
          <p:nvPr/>
        </p:nvCxnSpPr>
        <p:spPr>
          <a:xfrm>
            <a:off x="5732771" y="3429153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9EB3945-4353-211B-7957-E8294DB34266}"/>
              </a:ext>
            </a:extLst>
          </p:cNvPr>
          <p:cNvCxnSpPr>
            <a:cxnSpLocks/>
          </p:cNvCxnSpPr>
          <p:nvPr/>
        </p:nvCxnSpPr>
        <p:spPr>
          <a:xfrm>
            <a:off x="5732771" y="3087105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DF1612F-1C4B-4800-4DE3-F7B889F2B6BD}"/>
              </a:ext>
            </a:extLst>
          </p:cNvPr>
          <p:cNvCxnSpPr>
            <a:cxnSpLocks/>
          </p:cNvCxnSpPr>
          <p:nvPr/>
        </p:nvCxnSpPr>
        <p:spPr>
          <a:xfrm flipV="1">
            <a:off x="5732769" y="3457929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5137D54-0F24-BBBF-91B2-C30AF926DE11}"/>
              </a:ext>
            </a:extLst>
          </p:cNvPr>
          <p:cNvCxnSpPr>
            <a:cxnSpLocks/>
          </p:cNvCxnSpPr>
          <p:nvPr/>
        </p:nvCxnSpPr>
        <p:spPr>
          <a:xfrm flipV="1">
            <a:off x="6551527" y="3321069"/>
            <a:ext cx="472899" cy="129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8CFFC8D-E224-1597-0915-B1E1D60DEA98}"/>
              </a:ext>
            </a:extLst>
          </p:cNvPr>
          <p:cNvCxnSpPr>
            <a:cxnSpLocks/>
          </p:cNvCxnSpPr>
          <p:nvPr/>
        </p:nvCxnSpPr>
        <p:spPr>
          <a:xfrm>
            <a:off x="6551527" y="3122029"/>
            <a:ext cx="472899" cy="199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A9D6D46-B8B5-86F6-20A6-E57C8723A228}"/>
              </a:ext>
            </a:extLst>
          </p:cNvPr>
          <p:cNvCxnSpPr>
            <a:cxnSpLocks/>
          </p:cNvCxnSpPr>
          <p:nvPr/>
        </p:nvCxnSpPr>
        <p:spPr>
          <a:xfrm>
            <a:off x="6525412" y="2746563"/>
            <a:ext cx="477584" cy="573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26EFFE1-AB94-E7DC-1FCA-0B313ABF9318}"/>
              </a:ext>
            </a:extLst>
          </p:cNvPr>
          <p:cNvCxnSpPr>
            <a:cxnSpLocks/>
          </p:cNvCxnSpPr>
          <p:nvPr/>
        </p:nvCxnSpPr>
        <p:spPr>
          <a:xfrm flipV="1">
            <a:off x="6551523" y="3298843"/>
            <a:ext cx="451473" cy="5308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Content Placeholder 4">
            <a:extLst>
              <a:ext uri="{FF2B5EF4-FFF2-40B4-BE49-F238E27FC236}">
                <a16:creationId xmlns:a16="http://schemas.microsoft.com/office/drawing/2014/main" id="{BF999FFF-0A62-218B-4D80-3D0B03F517CD}"/>
              </a:ext>
            </a:extLst>
          </p:cNvPr>
          <p:cNvSpPr txBox="1">
            <a:spLocks/>
          </p:cNvSpPr>
          <p:nvPr/>
        </p:nvSpPr>
        <p:spPr>
          <a:xfrm>
            <a:off x="3818817" y="3722008"/>
            <a:ext cx="338151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2</a:t>
            </a:r>
          </a:p>
        </p:txBody>
      </p:sp>
      <p:sp>
        <p:nvSpPr>
          <p:cNvPr id="59" name="Content Placeholder 4">
            <a:extLst>
              <a:ext uri="{FF2B5EF4-FFF2-40B4-BE49-F238E27FC236}">
                <a16:creationId xmlns:a16="http://schemas.microsoft.com/office/drawing/2014/main" id="{E0A6F975-EB1F-2BB2-E07D-8B382DD97EC8}"/>
              </a:ext>
            </a:extLst>
          </p:cNvPr>
          <p:cNvSpPr txBox="1">
            <a:spLocks/>
          </p:cNvSpPr>
          <p:nvPr/>
        </p:nvSpPr>
        <p:spPr>
          <a:xfrm>
            <a:off x="4493737" y="4012448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128</a:t>
            </a:r>
          </a:p>
        </p:txBody>
      </p:sp>
      <p:sp>
        <p:nvSpPr>
          <p:cNvPr id="60" name="Content Placeholder 4">
            <a:extLst>
              <a:ext uri="{FF2B5EF4-FFF2-40B4-BE49-F238E27FC236}">
                <a16:creationId xmlns:a16="http://schemas.microsoft.com/office/drawing/2014/main" id="{E4FCDF5E-A6AD-4B98-AF9A-06BCEEAC41F6}"/>
              </a:ext>
            </a:extLst>
          </p:cNvPr>
          <p:cNvSpPr txBox="1">
            <a:spLocks/>
          </p:cNvSpPr>
          <p:nvPr/>
        </p:nvSpPr>
        <p:spPr>
          <a:xfrm>
            <a:off x="6069934" y="4028751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128</a:t>
            </a:r>
          </a:p>
        </p:txBody>
      </p:sp>
      <p:sp>
        <p:nvSpPr>
          <p:cNvPr id="61" name="Content Placeholder 4">
            <a:extLst>
              <a:ext uri="{FF2B5EF4-FFF2-40B4-BE49-F238E27FC236}">
                <a16:creationId xmlns:a16="http://schemas.microsoft.com/office/drawing/2014/main" id="{77E416F4-D501-ED37-1A7A-3FE5186DD947}"/>
              </a:ext>
            </a:extLst>
          </p:cNvPr>
          <p:cNvSpPr txBox="1">
            <a:spLocks/>
          </p:cNvSpPr>
          <p:nvPr/>
        </p:nvSpPr>
        <p:spPr>
          <a:xfrm>
            <a:off x="5281835" y="4320063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256</a:t>
            </a:r>
          </a:p>
        </p:txBody>
      </p:sp>
      <p:sp>
        <p:nvSpPr>
          <p:cNvPr id="62" name="Content Placeholder 4">
            <a:extLst>
              <a:ext uri="{FF2B5EF4-FFF2-40B4-BE49-F238E27FC236}">
                <a16:creationId xmlns:a16="http://schemas.microsoft.com/office/drawing/2014/main" id="{9A6ACB88-523C-F302-837E-9B67086F78DD}"/>
              </a:ext>
            </a:extLst>
          </p:cNvPr>
          <p:cNvSpPr txBox="1">
            <a:spLocks/>
          </p:cNvSpPr>
          <p:nvPr/>
        </p:nvSpPr>
        <p:spPr>
          <a:xfrm>
            <a:off x="7021230" y="3548457"/>
            <a:ext cx="338151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</a:t>
            </a:r>
          </a:p>
        </p:txBody>
      </p:sp>
      <p:sp>
        <p:nvSpPr>
          <p:cNvPr id="63" name="Content Placeholder 4">
            <a:extLst>
              <a:ext uri="{FF2B5EF4-FFF2-40B4-BE49-F238E27FC236}">
                <a16:creationId xmlns:a16="http://schemas.microsoft.com/office/drawing/2014/main" id="{31B79241-FDDE-8F60-F110-22C9E8E2BBBF}"/>
              </a:ext>
            </a:extLst>
          </p:cNvPr>
          <p:cNvSpPr txBox="1">
            <a:spLocks/>
          </p:cNvSpPr>
          <p:nvPr/>
        </p:nvSpPr>
        <p:spPr>
          <a:xfrm>
            <a:off x="486719" y="2163320"/>
            <a:ext cx="1757148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Model Output</a:t>
            </a:r>
          </a:p>
        </p:txBody>
      </p:sp>
      <p:sp>
        <p:nvSpPr>
          <p:cNvPr id="64" name="Content Placeholder 4">
            <a:extLst>
              <a:ext uri="{FF2B5EF4-FFF2-40B4-BE49-F238E27FC236}">
                <a16:creationId xmlns:a16="http://schemas.microsoft.com/office/drawing/2014/main" id="{AF1F9C83-B6D5-CDD3-DC17-CBC1E53D0500}"/>
              </a:ext>
            </a:extLst>
          </p:cNvPr>
          <p:cNvSpPr txBox="1">
            <a:spLocks/>
          </p:cNvSpPr>
          <p:nvPr/>
        </p:nvSpPr>
        <p:spPr>
          <a:xfrm>
            <a:off x="7374076" y="3157087"/>
            <a:ext cx="1347476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Normalized feature value</a:t>
            </a:r>
          </a:p>
        </p:txBody>
      </p:sp>
      <p:sp>
        <p:nvSpPr>
          <p:cNvPr id="129" name="Content Placeholder 4">
            <a:extLst>
              <a:ext uri="{FF2B5EF4-FFF2-40B4-BE49-F238E27FC236}">
                <a16:creationId xmlns:a16="http://schemas.microsoft.com/office/drawing/2014/main" id="{8831D6E5-9A63-52E8-0489-82F23C2C9B31}"/>
              </a:ext>
            </a:extLst>
          </p:cNvPr>
          <p:cNvSpPr txBox="1">
            <a:spLocks/>
          </p:cNvSpPr>
          <p:nvPr/>
        </p:nvSpPr>
        <p:spPr>
          <a:xfrm>
            <a:off x="3134901" y="4766833"/>
            <a:ext cx="5728442" cy="10009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Reuse densification network for expansion, but the training data is the reduced dimension output 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148" name="Picture 147" descr="A map of the united states&#10;&#10;Description automatically generated">
            <a:extLst>
              <a:ext uri="{FF2B5EF4-FFF2-40B4-BE49-F238E27FC236}">
                <a16:creationId xmlns:a16="http://schemas.microsoft.com/office/drawing/2014/main" id="{225F7EF4-2781-21F7-CEA6-24A382EBB1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8" t="12941" r="29313" b="21702"/>
          <a:stretch/>
        </p:blipFill>
        <p:spPr>
          <a:xfrm>
            <a:off x="9092632" y="2699166"/>
            <a:ext cx="2460891" cy="1464279"/>
          </a:xfrm>
          <a:prstGeom prst="rect">
            <a:avLst/>
          </a:prstGeom>
        </p:spPr>
      </p:pic>
      <p:sp>
        <p:nvSpPr>
          <p:cNvPr id="149" name="Content Placeholder 4">
            <a:extLst>
              <a:ext uri="{FF2B5EF4-FFF2-40B4-BE49-F238E27FC236}">
                <a16:creationId xmlns:a16="http://schemas.microsoft.com/office/drawing/2014/main" id="{3049939E-259A-A174-2737-766751CACF2D}"/>
              </a:ext>
            </a:extLst>
          </p:cNvPr>
          <p:cNvSpPr txBox="1">
            <a:spLocks/>
          </p:cNvSpPr>
          <p:nvPr/>
        </p:nvSpPr>
        <p:spPr>
          <a:xfrm>
            <a:off x="2560334" y="3077566"/>
            <a:ext cx="1347476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Normalized coordinates</a:t>
            </a:r>
          </a:p>
        </p:txBody>
      </p:sp>
      <p:sp>
        <p:nvSpPr>
          <p:cNvPr id="150" name="Content Placeholder 4">
            <a:extLst>
              <a:ext uri="{FF2B5EF4-FFF2-40B4-BE49-F238E27FC236}">
                <a16:creationId xmlns:a16="http://schemas.microsoft.com/office/drawing/2014/main" id="{86548F85-55B1-DE85-F18A-C711BCB4BC1C}"/>
              </a:ext>
            </a:extLst>
          </p:cNvPr>
          <p:cNvSpPr txBox="1">
            <a:spLocks/>
          </p:cNvSpPr>
          <p:nvPr/>
        </p:nvSpPr>
        <p:spPr>
          <a:xfrm>
            <a:off x="9162973" y="2282461"/>
            <a:ext cx="2390550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300" dirty="0"/>
              <a:t>Dense</a:t>
            </a:r>
            <a:r>
              <a:rPr lang="en-US" sz="1800" dirty="0"/>
              <a:t> </a:t>
            </a:r>
            <a:r>
              <a:rPr lang="en-US" sz="2300" dirty="0"/>
              <a:t>Final</a:t>
            </a:r>
            <a:r>
              <a:rPr lang="en-US" sz="1800" dirty="0"/>
              <a:t> </a:t>
            </a:r>
            <a:r>
              <a:rPr lang="en-US" sz="2100" dirty="0"/>
              <a:t>Prediction</a:t>
            </a:r>
            <a:endParaRPr lang="en-US" sz="1800" dirty="0"/>
          </a:p>
        </p:txBody>
      </p:sp>
      <p:sp>
        <p:nvSpPr>
          <p:cNvPr id="152" name="Content Placeholder 4">
            <a:extLst>
              <a:ext uri="{FF2B5EF4-FFF2-40B4-BE49-F238E27FC236}">
                <a16:creationId xmlns:a16="http://schemas.microsoft.com/office/drawing/2014/main" id="{9B829D4E-CB66-CDDB-FD54-5729926AAEE1}"/>
              </a:ext>
            </a:extLst>
          </p:cNvPr>
          <p:cNvSpPr txBox="1">
            <a:spLocks/>
          </p:cNvSpPr>
          <p:nvPr/>
        </p:nvSpPr>
        <p:spPr>
          <a:xfrm>
            <a:off x="9859468" y="4205913"/>
            <a:ext cx="997560" cy="404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100x280</a:t>
            </a:r>
          </a:p>
        </p:txBody>
      </p:sp>
    </p:spTree>
    <p:extLst>
      <p:ext uri="{BB962C8B-B14F-4D97-AF65-F5344CB8AC3E}">
        <p14:creationId xmlns:p14="http://schemas.microsoft.com/office/powerpoint/2010/main" val="40286201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990" y="188168"/>
            <a:ext cx="7552483" cy="1268984"/>
          </a:xfrm>
        </p:spPr>
        <p:txBody>
          <a:bodyPr>
            <a:normAutofit/>
          </a:bodyPr>
          <a:lstStyle/>
          <a:p>
            <a:r>
              <a:rPr lang="en-US" dirty="0"/>
              <a:t>Predictive Models - Output</a:t>
            </a:r>
          </a:p>
        </p:txBody>
      </p:sp>
      <p:pic>
        <p:nvPicPr>
          <p:cNvPr id="6" name="animation_convolution">
            <a:hlinkClick r:id="" action="ppaction://media"/>
            <a:extLst>
              <a:ext uri="{FF2B5EF4-FFF2-40B4-BE49-F238E27FC236}">
                <a16:creationId xmlns:a16="http://schemas.microsoft.com/office/drawing/2014/main" id="{2EF9082B-23DB-2D57-4C86-442E4EE3335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9000"/>
                </p14:media>
              </p:ext>
            </p:extLst>
          </p:nvPr>
        </p:nvPicPr>
        <p:blipFill rotWithShape="1">
          <a:blip r:embed="rId8"/>
          <a:srcRect l="10397" t="15438" r="13093" b="18138"/>
          <a:stretch/>
        </p:blipFill>
        <p:spPr>
          <a:xfrm>
            <a:off x="537990" y="3703679"/>
            <a:ext cx="5318803" cy="2770631"/>
          </a:xfrm>
          <a:prstGeom prst="rect">
            <a:avLst/>
          </a:prstGeom>
        </p:spPr>
      </p:pic>
      <p:pic>
        <p:nvPicPr>
          <p:cNvPr id="9" name="animation_LSTM">
            <a:hlinkClick r:id="" action="ppaction://media"/>
            <a:extLst>
              <a:ext uri="{FF2B5EF4-FFF2-40B4-BE49-F238E27FC236}">
                <a16:creationId xmlns:a16="http://schemas.microsoft.com/office/drawing/2014/main" id="{2EDF2F9A-F1D7-1001-A131-374EA42AA4C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29000"/>
                </p14:media>
              </p:ext>
            </p:extLst>
          </p:nvPr>
        </p:nvPicPr>
        <p:blipFill rotWithShape="1">
          <a:blip r:embed="rId9"/>
          <a:srcRect l="12366" t="16758" r="13685" b="19559"/>
          <a:stretch/>
        </p:blipFill>
        <p:spPr>
          <a:xfrm>
            <a:off x="5803808" y="3756512"/>
            <a:ext cx="5157572" cy="2664967"/>
          </a:xfrm>
          <a:prstGeom prst="rect">
            <a:avLst/>
          </a:prstGeom>
        </p:spPr>
      </p:pic>
      <p:pic>
        <p:nvPicPr>
          <p:cNvPr id="10" name="animation_feed_forward">
            <a:hlinkClick r:id="" action="ppaction://media"/>
            <a:extLst>
              <a:ext uri="{FF2B5EF4-FFF2-40B4-BE49-F238E27FC236}">
                <a16:creationId xmlns:a16="http://schemas.microsoft.com/office/drawing/2014/main" id="{4FE05DCB-8834-875D-F8BC-7C1547FF3A4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4">
                  <p14:trim end="29000"/>
                </p14:media>
              </p:ext>
            </p:extLst>
          </p:nvPr>
        </p:nvPicPr>
        <p:blipFill rotWithShape="1">
          <a:blip r:embed="rId10"/>
          <a:srcRect l="12449" t="15697" r="14172" b="18605"/>
          <a:stretch/>
        </p:blipFill>
        <p:spPr>
          <a:xfrm>
            <a:off x="5803806" y="822660"/>
            <a:ext cx="5157574" cy="2770631"/>
          </a:xfrm>
          <a:prstGeom prst="rect">
            <a:avLst/>
          </a:prstGeom>
        </p:spPr>
      </p:pic>
      <p:pic>
        <p:nvPicPr>
          <p:cNvPr id="11" name="animation">
            <a:hlinkClick r:id="" action="ppaction://media"/>
            <a:extLst>
              <a:ext uri="{FF2B5EF4-FFF2-40B4-BE49-F238E27FC236}">
                <a16:creationId xmlns:a16="http://schemas.microsoft.com/office/drawing/2014/main" id="{52B4C0BD-8D01-EDBD-2687-8CA4F26BA9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5">
                  <p14:trim end="29000"/>
                </p14:media>
              </p:ext>
            </p:extLst>
          </p:nvPr>
        </p:nvPicPr>
        <p:blipFill rotWithShape="1">
          <a:blip r:embed="rId11"/>
          <a:srcRect l="12473" t="16040" r="13927" b="19152"/>
          <a:stretch/>
        </p:blipFill>
        <p:spPr>
          <a:xfrm>
            <a:off x="650484" y="822660"/>
            <a:ext cx="5153322" cy="272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422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1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1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31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552483" cy="1268984"/>
          </a:xfrm>
        </p:spPr>
        <p:txBody>
          <a:bodyPr>
            <a:normAutofit/>
          </a:bodyPr>
          <a:lstStyle/>
          <a:p>
            <a:r>
              <a:rPr lang="en-US" dirty="0"/>
              <a:t>Predictive Models - Results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B9EE45-B3E0-791A-1951-489D69685E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50" y="1893454"/>
            <a:ext cx="3662818" cy="3900764"/>
          </a:xfrm>
        </p:spPr>
        <p:txBody>
          <a:bodyPr>
            <a:normAutofit/>
          </a:bodyPr>
          <a:lstStyle/>
          <a:p>
            <a:r>
              <a:rPr lang="en-US" sz="1800" dirty="0"/>
              <a:t>Accuracy is computed as the percentage of stations that are within 3</a:t>
            </a:r>
            <a:r>
              <a:rPr lang="en-US" sz="18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system-ui"/>
              </a:rPr>
              <a:t>°</a:t>
            </a:r>
            <a:r>
              <a:rPr lang="en-US" sz="1800" dirty="0"/>
              <a:t>c of the true value</a:t>
            </a:r>
          </a:p>
          <a:p>
            <a:r>
              <a:rPr lang="en-US" sz="1800" dirty="0"/>
              <a:t>Overall, the 3D convolutional NN architecture had the best performance, however the LSTM model performed comparably and held steady, even at far-future time steps</a:t>
            </a:r>
          </a:p>
          <a:p>
            <a:r>
              <a:rPr lang="en-US" sz="1800" dirty="0"/>
              <a:t>The feed-forward network had poor early performance, dipping below 50% accuracy within 48 hours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47A4D1-DA7C-9897-7071-FFCD6CC07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838" y="1893454"/>
            <a:ext cx="6739590" cy="397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65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8913828" cy="1268984"/>
          </a:xfrm>
        </p:spPr>
        <p:txBody>
          <a:bodyPr>
            <a:normAutofit fontScale="90000"/>
          </a:bodyPr>
          <a:lstStyle/>
          <a:p>
            <a:r>
              <a:rPr lang="en-US" dirty="0"/>
              <a:t>Discussion and Future Considerations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B9EE45-B3E0-791A-1951-489D69685E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49" y="1893454"/>
            <a:ext cx="3925369" cy="3900764"/>
          </a:xfrm>
        </p:spPr>
        <p:txBody>
          <a:bodyPr>
            <a:normAutofit/>
          </a:bodyPr>
          <a:lstStyle/>
          <a:p>
            <a:r>
              <a:rPr lang="en-US" sz="1800" dirty="0"/>
              <a:t>There are many architectures involved in the entire prediction process, many of which could benefit from further development</a:t>
            </a:r>
          </a:p>
          <a:p>
            <a:r>
              <a:rPr lang="en-US" sz="1800" dirty="0"/>
              <a:t>Hybridization of the best performing models could yield even better results than found here</a:t>
            </a:r>
          </a:p>
          <a:p>
            <a:r>
              <a:rPr lang="en-US" sz="1800" dirty="0"/>
              <a:t>Adding a fourth dimension to the feature tensor of additional weather values could add insight into feature interplay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B4A153-1D42-0D35-6962-3718D27505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61"/>
          <a:stretch/>
        </p:blipFill>
        <p:spPr>
          <a:xfrm>
            <a:off x="4605945" y="1726688"/>
            <a:ext cx="7020905" cy="3404624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8C178C6-92CA-59A2-5E96-0362CAB906D1}"/>
              </a:ext>
            </a:extLst>
          </p:cNvPr>
          <p:cNvSpPr txBox="1">
            <a:spLocks/>
          </p:cNvSpPr>
          <p:nvPr/>
        </p:nvSpPr>
        <p:spPr>
          <a:xfrm>
            <a:off x="6944085" y="5221913"/>
            <a:ext cx="1941296" cy="404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Precipitation Map</a:t>
            </a:r>
          </a:p>
        </p:txBody>
      </p:sp>
    </p:spTree>
    <p:extLst>
      <p:ext uri="{BB962C8B-B14F-4D97-AF65-F5344CB8AC3E}">
        <p14:creationId xmlns:p14="http://schemas.microsoft.com/office/powerpoint/2010/main" val="881838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507423"/>
            <a:ext cx="8913828" cy="1268984"/>
          </a:xfrm>
        </p:spPr>
        <p:txBody>
          <a:bodyPr>
            <a:normAutofit/>
          </a:bodyPr>
          <a:lstStyle/>
          <a:p>
            <a:r>
              <a:rPr lang="en-US" dirty="0"/>
              <a:t>Referenced Literature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0E7ADB-5B66-505F-51D6-54CF407B4F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130"/>
          <a:stretch/>
        </p:blipFill>
        <p:spPr>
          <a:xfrm>
            <a:off x="308513" y="1776407"/>
            <a:ext cx="6168722" cy="37007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D50643-ED25-79B0-D9C6-F9B568563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235" y="1689627"/>
            <a:ext cx="5593234" cy="271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422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A0065E-9CF6-F544-EE6D-C95C31B51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4148" y="1795879"/>
            <a:ext cx="5837950" cy="3395473"/>
          </a:xfrm>
        </p:spPr>
        <p:txBody>
          <a:bodyPr>
            <a:normAutofit/>
          </a:bodyPr>
          <a:lstStyle/>
          <a:p>
            <a:r>
              <a:rPr lang="en-US" sz="1800" dirty="0"/>
              <a:t>Accurate long-term predictions of meteorological features such as temperature, precipitation have always been of public and private sector interest</a:t>
            </a:r>
          </a:p>
          <a:p>
            <a:r>
              <a:rPr lang="en-US" sz="1800" dirty="0"/>
              <a:t>Prior to the last decade, numerical physics models were best-in-class, but recently, ML approaches have started to outperform conventional models</a:t>
            </a:r>
          </a:p>
          <a:p>
            <a:r>
              <a:rPr lang="en-US" sz="1800" dirty="0"/>
              <a:t>This project explores which architectures have the most potential, and explores techniques that can be used to overcome difficulties in the process</a:t>
            </a:r>
          </a:p>
          <a:p>
            <a:r>
              <a:rPr lang="en-US" sz="1800" dirty="0"/>
              <a:t>Three architectures will be explored</a:t>
            </a:r>
          </a:p>
        </p:txBody>
      </p:sp>
      <p:pic>
        <p:nvPicPr>
          <p:cNvPr id="8" name="Picture 7" descr="A map of the united states&#10;&#10;Description automatically generated">
            <a:extLst>
              <a:ext uri="{FF2B5EF4-FFF2-40B4-BE49-F238E27FC236}">
                <a16:creationId xmlns:a16="http://schemas.microsoft.com/office/drawing/2014/main" id="{93E8DC1F-3F45-12F4-C535-59C9C3254F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" t="9689" r="1907" b="3165"/>
          <a:stretch/>
        </p:blipFill>
        <p:spPr>
          <a:xfrm>
            <a:off x="6658947" y="1911658"/>
            <a:ext cx="5533053" cy="26918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346CEF-5903-2816-8DA7-65B00D36E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7601" y="5191352"/>
            <a:ext cx="5896798" cy="3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3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 txBox="1">
            <a:spLocks/>
          </p:cNvSpPr>
          <p:nvPr/>
        </p:nvSpPr>
        <p:spPr>
          <a:xfrm>
            <a:off x="547043" y="417805"/>
            <a:ext cx="7335835" cy="126898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Outline</a:t>
            </a:r>
            <a:endParaRPr lang="en-US" dirty="0"/>
          </a:p>
        </p:txBody>
      </p:sp>
      <p:pic>
        <p:nvPicPr>
          <p:cNvPr id="6" name="Picture 5" descr="A map of the united states&#10;&#10;Description automatically generated">
            <a:extLst>
              <a:ext uri="{FF2B5EF4-FFF2-40B4-BE49-F238E27FC236}">
                <a16:creationId xmlns:a16="http://schemas.microsoft.com/office/drawing/2014/main" id="{E405D54B-DF52-1291-E19D-6D891F619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6" t="11528" r="27996" b="18613"/>
          <a:stretch/>
        </p:blipFill>
        <p:spPr>
          <a:xfrm>
            <a:off x="670155" y="1475911"/>
            <a:ext cx="1644071" cy="1049537"/>
          </a:xfrm>
          <a:prstGeom prst="rect">
            <a:avLst/>
          </a:prstGeom>
        </p:spPr>
      </p:pic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381047E4-3730-8665-92F5-713744C108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7" t="13368" r="28320" b="20115"/>
          <a:stretch/>
        </p:blipFill>
        <p:spPr>
          <a:xfrm>
            <a:off x="4943192" y="1465562"/>
            <a:ext cx="1727754" cy="1049537"/>
          </a:xfrm>
          <a:prstGeom prst="rect">
            <a:avLst/>
          </a:prstGeom>
        </p:spPr>
      </p:pic>
      <p:pic>
        <p:nvPicPr>
          <p:cNvPr id="11" name="Picture 10" descr="A map of the united states&#10;&#10;Description automatically generated">
            <a:extLst>
              <a:ext uri="{FF2B5EF4-FFF2-40B4-BE49-F238E27FC236}">
                <a16:creationId xmlns:a16="http://schemas.microsoft.com/office/drawing/2014/main" id="{8F6BEC1A-DBB7-0956-4B44-CB04C9917D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53" t="13851" r="28747" b="22100"/>
          <a:stretch/>
        </p:blipFill>
        <p:spPr>
          <a:xfrm>
            <a:off x="507525" y="4166610"/>
            <a:ext cx="1685482" cy="1049537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12" name="Picture 11" descr="A map of the united states&#10;&#10;Description automatically generated">
            <a:extLst>
              <a:ext uri="{FF2B5EF4-FFF2-40B4-BE49-F238E27FC236}">
                <a16:creationId xmlns:a16="http://schemas.microsoft.com/office/drawing/2014/main" id="{2CE9234A-51E8-DA88-6D1B-19318FB2C2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53" t="13851" r="28747" b="22100"/>
          <a:stretch/>
        </p:blipFill>
        <p:spPr>
          <a:xfrm>
            <a:off x="659925" y="4319010"/>
            <a:ext cx="1685482" cy="1049537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13" name="Picture 12" descr="A map of the united states&#10;&#10;Description automatically generated">
            <a:extLst>
              <a:ext uri="{FF2B5EF4-FFF2-40B4-BE49-F238E27FC236}">
                <a16:creationId xmlns:a16="http://schemas.microsoft.com/office/drawing/2014/main" id="{96A2EC86-ABFE-5E65-CEB0-9DFAC5A71E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53" t="13851" r="28747" b="22100"/>
          <a:stretch/>
        </p:blipFill>
        <p:spPr>
          <a:xfrm>
            <a:off x="812325" y="4471410"/>
            <a:ext cx="1685482" cy="1049537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14" name="Picture 13" descr="A map of the united states&#10;&#10;Description automatically generated">
            <a:extLst>
              <a:ext uri="{FF2B5EF4-FFF2-40B4-BE49-F238E27FC236}">
                <a16:creationId xmlns:a16="http://schemas.microsoft.com/office/drawing/2014/main" id="{09419A78-F24B-2E73-F6FF-AF0DFB92C2A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53" t="13851" r="28747" b="22100"/>
          <a:stretch/>
        </p:blipFill>
        <p:spPr>
          <a:xfrm>
            <a:off x="964725" y="4623810"/>
            <a:ext cx="1685482" cy="1049537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16" name="Picture 15" descr="A map of the united states&#10;&#10;Description automatically generated">
            <a:extLst>
              <a:ext uri="{FF2B5EF4-FFF2-40B4-BE49-F238E27FC236}">
                <a16:creationId xmlns:a16="http://schemas.microsoft.com/office/drawing/2014/main" id="{1FB88A50-D53C-AF63-A124-4F964B042B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53" t="13851" r="28747" b="22100"/>
          <a:stretch/>
        </p:blipFill>
        <p:spPr>
          <a:xfrm>
            <a:off x="5308323" y="4599286"/>
            <a:ext cx="1685482" cy="104953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BD9D5BE-3224-F672-DFAA-35878D5A0250}"/>
              </a:ext>
            </a:extLst>
          </p:cNvPr>
          <p:cNvSpPr/>
          <p:nvPr/>
        </p:nvSpPr>
        <p:spPr>
          <a:xfrm>
            <a:off x="3186828" y="4607079"/>
            <a:ext cx="1685481" cy="10495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Predictive Model</a:t>
            </a:r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6EE76015-722F-DFA6-17D8-741CC8649C36}"/>
              </a:ext>
            </a:extLst>
          </p:cNvPr>
          <p:cNvSpPr txBox="1">
            <a:spLocks/>
          </p:cNvSpPr>
          <p:nvPr/>
        </p:nvSpPr>
        <p:spPr>
          <a:xfrm>
            <a:off x="871546" y="2684713"/>
            <a:ext cx="1176477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/>
              <a:t>Raw Data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DE6374CD-3546-79DE-5465-3A393328DCBE}"/>
              </a:ext>
            </a:extLst>
          </p:cNvPr>
          <p:cNvSpPr txBox="1">
            <a:spLocks/>
          </p:cNvSpPr>
          <p:nvPr/>
        </p:nvSpPr>
        <p:spPr>
          <a:xfrm>
            <a:off x="5102246" y="2533752"/>
            <a:ext cx="1435158" cy="648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Dense Spatial Feature Map</a:t>
            </a:r>
          </a:p>
        </p:txBody>
      </p:sp>
      <p:pic>
        <p:nvPicPr>
          <p:cNvPr id="20" name="Picture 19" descr="A map of the united states&#10;&#10;Description automatically generated">
            <a:extLst>
              <a:ext uri="{FF2B5EF4-FFF2-40B4-BE49-F238E27FC236}">
                <a16:creationId xmlns:a16="http://schemas.microsoft.com/office/drawing/2014/main" id="{21B54E01-5351-9BF3-56CF-201C1BCD329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53" t="13851" r="28747" b="22100"/>
          <a:stretch/>
        </p:blipFill>
        <p:spPr>
          <a:xfrm>
            <a:off x="8808454" y="1488963"/>
            <a:ext cx="1685482" cy="1049537"/>
          </a:xfrm>
          <a:prstGeom prst="rect">
            <a:avLst/>
          </a:prstGeom>
        </p:spPr>
      </p:pic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AC69192B-BE0D-BAB8-B03A-35A854D24BA0}"/>
              </a:ext>
            </a:extLst>
          </p:cNvPr>
          <p:cNvSpPr txBox="1">
            <a:spLocks/>
          </p:cNvSpPr>
          <p:nvPr/>
        </p:nvSpPr>
        <p:spPr>
          <a:xfrm>
            <a:off x="8641996" y="2544809"/>
            <a:ext cx="1994679" cy="6486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Reduced Dimension Spatial Feature Matrix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FF1CBAD6-2BF6-09C8-0BA7-4CEC9B4F70A5}"/>
              </a:ext>
            </a:extLst>
          </p:cNvPr>
          <p:cNvSpPr txBox="1">
            <a:spLocks/>
          </p:cNvSpPr>
          <p:nvPr/>
        </p:nvSpPr>
        <p:spPr>
          <a:xfrm>
            <a:off x="393880" y="5944817"/>
            <a:ext cx="2522371" cy="648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Reduced Dimension Spatial-Temporal Feature Tensor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5BF61E8-A6B4-0C98-B3E4-E7A948C81729}"/>
              </a:ext>
            </a:extLst>
          </p:cNvPr>
          <p:cNvCxnSpPr/>
          <p:nvPr/>
        </p:nvCxnSpPr>
        <p:spPr>
          <a:xfrm>
            <a:off x="2193007" y="3709747"/>
            <a:ext cx="608638" cy="58217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13E8AB7F-C1AA-8376-2E87-8EF4E13AD11A}"/>
              </a:ext>
            </a:extLst>
          </p:cNvPr>
          <p:cNvSpPr txBox="1">
            <a:spLocks/>
          </p:cNvSpPr>
          <p:nvPr/>
        </p:nvSpPr>
        <p:spPr>
          <a:xfrm rot="2388116">
            <a:off x="2165179" y="3847471"/>
            <a:ext cx="1176477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/>
              <a:t>Time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6E40D5B-D382-BB13-7E47-3D69773E7063}"/>
              </a:ext>
            </a:extLst>
          </p:cNvPr>
          <p:cNvCxnSpPr/>
          <p:nvPr/>
        </p:nvCxnSpPr>
        <p:spPr>
          <a:xfrm flipH="1">
            <a:off x="2650207" y="4274194"/>
            <a:ext cx="178109" cy="17737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125EC5A-8408-E80C-6C33-35A72B69AEFF}"/>
              </a:ext>
            </a:extLst>
          </p:cNvPr>
          <p:cNvCxnSpPr/>
          <p:nvPr/>
        </p:nvCxnSpPr>
        <p:spPr>
          <a:xfrm flipH="1">
            <a:off x="2048023" y="3720117"/>
            <a:ext cx="178109" cy="17737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4">
            <a:extLst>
              <a:ext uri="{FF2B5EF4-FFF2-40B4-BE49-F238E27FC236}">
                <a16:creationId xmlns:a16="http://schemas.microsoft.com/office/drawing/2014/main" id="{AC516B5B-C002-6D4A-165E-38805259F2B2}"/>
              </a:ext>
            </a:extLst>
          </p:cNvPr>
          <p:cNvSpPr txBox="1">
            <a:spLocks/>
          </p:cNvSpPr>
          <p:nvPr/>
        </p:nvSpPr>
        <p:spPr>
          <a:xfrm>
            <a:off x="5132080" y="5734828"/>
            <a:ext cx="2230842" cy="6486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Reduced Dimension Spatial Feature Prediction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4C812F-E87E-C5DD-4618-5D179EFDB370}"/>
              </a:ext>
            </a:extLst>
          </p:cNvPr>
          <p:cNvSpPr/>
          <p:nvPr/>
        </p:nvSpPr>
        <p:spPr>
          <a:xfrm>
            <a:off x="2650207" y="1693933"/>
            <a:ext cx="1846246" cy="574377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Densification 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155CD45-8A61-CB28-59B5-F0CE0E25B592}"/>
              </a:ext>
            </a:extLst>
          </p:cNvPr>
          <p:cNvSpPr/>
          <p:nvPr/>
        </p:nvSpPr>
        <p:spPr>
          <a:xfrm>
            <a:off x="7429819" y="4880166"/>
            <a:ext cx="1408648" cy="574377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Expansion Model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7AE47656-EAD0-300E-AB94-E3C2DDF2FE52}"/>
              </a:ext>
            </a:extLst>
          </p:cNvPr>
          <p:cNvSpPr txBox="1">
            <a:spLocks/>
          </p:cNvSpPr>
          <p:nvPr/>
        </p:nvSpPr>
        <p:spPr>
          <a:xfrm>
            <a:off x="9265269" y="5734828"/>
            <a:ext cx="1727754" cy="648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Dense Spatial Feature Prediction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4AA877B-9362-F0C4-04C1-A5FB4605D18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314226" y="2000680"/>
            <a:ext cx="335981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26F4CC4-5CCE-2317-6A3B-14FB85837F5B}"/>
              </a:ext>
            </a:extLst>
          </p:cNvPr>
          <p:cNvCxnSpPr>
            <a:cxnSpLocks/>
          </p:cNvCxnSpPr>
          <p:nvPr/>
        </p:nvCxnSpPr>
        <p:spPr>
          <a:xfrm>
            <a:off x="4516390" y="1988587"/>
            <a:ext cx="426802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C96A179-337C-C734-6B76-6633E628BF6E}"/>
              </a:ext>
            </a:extLst>
          </p:cNvPr>
          <p:cNvCxnSpPr>
            <a:cxnSpLocks/>
          </p:cNvCxnSpPr>
          <p:nvPr/>
        </p:nvCxnSpPr>
        <p:spPr>
          <a:xfrm>
            <a:off x="6670946" y="2000679"/>
            <a:ext cx="365394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A88614B5-B302-95D0-6081-3FDEEF530E6F}"/>
              </a:ext>
            </a:extLst>
          </p:cNvPr>
          <p:cNvSpPr/>
          <p:nvPr/>
        </p:nvSpPr>
        <p:spPr>
          <a:xfrm>
            <a:off x="7036339" y="1691490"/>
            <a:ext cx="1487225" cy="64448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Dimensionality Reduction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B578D50-A1D1-A872-481C-E667E3BA2E0C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8523564" y="2013731"/>
            <a:ext cx="301129" cy="4994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AF58BB9C-3879-DB32-A859-C20F49717AAA}"/>
              </a:ext>
            </a:extLst>
          </p:cNvPr>
          <p:cNvSpPr/>
          <p:nvPr/>
        </p:nvSpPr>
        <p:spPr>
          <a:xfrm>
            <a:off x="10867853" y="1863218"/>
            <a:ext cx="695298" cy="311015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Layer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7ADE7D0-7B9B-5B71-B4C8-1B5D5B2D3518}"/>
              </a:ext>
            </a:extLst>
          </p:cNvPr>
          <p:cNvCxnSpPr>
            <a:cxnSpLocks/>
          </p:cNvCxnSpPr>
          <p:nvPr/>
        </p:nvCxnSpPr>
        <p:spPr>
          <a:xfrm>
            <a:off x="10493936" y="2013731"/>
            <a:ext cx="365394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54405FA-8BEB-C25F-C8C9-DC5098EC534F}"/>
              </a:ext>
            </a:extLst>
          </p:cNvPr>
          <p:cNvCxnSpPr>
            <a:cxnSpLocks/>
          </p:cNvCxnSpPr>
          <p:nvPr/>
        </p:nvCxnSpPr>
        <p:spPr>
          <a:xfrm>
            <a:off x="393880" y="5097987"/>
            <a:ext cx="365394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941D7BB-0F3F-CAE5-6119-31453DE6C318}"/>
              </a:ext>
            </a:extLst>
          </p:cNvPr>
          <p:cNvCxnSpPr/>
          <p:nvPr/>
        </p:nvCxnSpPr>
        <p:spPr>
          <a:xfrm flipV="1">
            <a:off x="393880" y="3376943"/>
            <a:ext cx="0" cy="172104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4F40E6B1-A78C-72B3-0D2C-7C32F7637336}"/>
              </a:ext>
            </a:extLst>
          </p:cNvPr>
          <p:cNvCxnSpPr>
            <a:cxnSpLocks/>
          </p:cNvCxnSpPr>
          <p:nvPr/>
        </p:nvCxnSpPr>
        <p:spPr>
          <a:xfrm flipH="1" flipV="1">
            <a:off x="11848041" y="2013731"/>
            <a:ext cx="5786" cy="138835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BF3C953-ECAA-78C2-A3F4-CD65DDE95506}"/>
              </a:ext>
            </a:extLst>
          </p:cNvPr>
          <p:cNvCxnSpPr>
            <a:cxnSpLocks/>
          </p:cNvCxnSpPr>
          <p:nvPr/>
        </p:nvCxnSpPr>
        <p:spPr>
          <a:xfrm flipH="1" flipV="1">
            <a:off x="393880" y="3376943"/>
            <a:ext cx="11457053" cy="484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08D1DD22-CDE7-021B-DC70-9B5AEFDE78C4}"/>
              </a:ext>
            </a:extLst>
          </p:cNvPr>
          <p:cNvCxnSpPr>
            <a:cxnSpLocks/>
          </p:cNvCxnSpPr>
          <p:nvPr/>
        </p:nvCxnSpPr>
        <p:spPr>
          <a:xfrm>
            <a:off x="11571674" y="2013731"/>
            <a:ext cx="27733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3DB0C8DF-D92C-45BD-61FE-01C6C1CCB540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2345407" y="5131848"/>
            <a:ext cx="841421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DC3A432-E131-901C-408D-0FFB547AC6A6}"/>
              </a:ext>
            </a:extLst>
          </p:cNvPr>
          <p:cNvCxnSpPr>
            <a:cxnSpLocks/>
          </p:cNvCxnSpPr>
          <p:nvPr/>
        </p:nvCxnSpPr>
        <p:spPr>
          <a:xfrm>
            <a:off x="4888845" y="5131848"/>
            <a:ext cx="426802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DA9DE176-F37C-5C18-5613-B29889FF87F5}"/>
              </a:ext>
            </a:extLst>
          </p:cNvPr>
          <p:cNvCxnSpPr>
            <a:cxnSpLocks/>
          </p:cNvCxnSpPr>
          <p:nvPr/>
        </p:nvCxnSpPr>
        <p:spPr>
          <a:xfrm>
            <a:off x="6993805" y="5148576"/>
            <a:ext cx="426802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1D53A42D-0CA6-EF0E-749C-2FC994FA93AE}"/>
              </a:ext>
            </a:extLst>
          </p:cNvPr>
          <p:cNvCxnSpPr>
            <a:cxnSpLocks/>
          </p:cNvCxnSpPr>
          <p:nvPr/>
        </p:nvCxnSpPr>
        <p:spPr>
          <a:xfrm>
            <a:off x="8838467" y="5167354"/>
            <a:ext cx="426802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92" name="Picture 91" descr="A map of the united states&#10;&#10;Description automatically generated">
            <a:extLst>
              <a:ext uri="{FF2B5EF4-FFF2-40B4-BE49-F238E27FC236}">
                <a16:creationId xmlns:a16="http://schemas.microsoft.com/office/drawing/2014/main" id="{A83BA207-EDB3-42C8-1565-097E17FDFD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8" t="12941" r="29313" b="21702"/>
          <a:stretch/>
        </p:blipFill>
        <p:spPr>
          <a:xfrm>
            <a:off x="9257176" y="4616592"/>
            <a:ext cx="1755637" cy="104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304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552483" cy="1268984"/>
          </a:xfrm>
        </p:spPr>
        <p:txBody>
          <a:bodyPr>
            <a:normAutofit/>
          </a:bodyPr>
          <a:lstStyle/>
          <a:p>
            <a:r>
              <a:rPr lang="en-US" dirty="0"/>
              <a:t>Data Sourcing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A0065E-9CF6-F544-EE6D-C95C31B51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50" y="1938666"/>
            <a:ext cx="5837950" cy="3395473"/>
          </a:xfrm>
        </p:spPr>
        <p:txBody>
          <a:bodyPr>
            <a:norm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database used for training and assessment is the National Oceanic and Atmospheric Administration’s (NOAA) hourly weather data from the US Climate Reference Network (USCRN)</a:t>
            </a:r>
          </a:p>
          <a:p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This provides sparse data across the United States of many features, such as solar radiation, soil temperature, relative humidity, atmospheric temperature, and precipitation</a:t>
            </a:r>
          </a:p>
          <a:p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Figures in this presentation will primarily focus on temperature profiles, but the approach is generalizable</a:t>
            </a:r>
            <a:endParaRPr lang="en-US" sz="1800" dirty="0"/>
          </a:p>
        </p:txBody>
      </p:sp>
      <p:pic>
        <p:nvPicPr>
          <p:cNvPr id="3" name="Picture 2" descr="A map of the united states&#10;&#10;Description automatically generated">
            <a:extLst>
              <a:ext uri="{FF2B5EF4-FFF2-40B4-BE49-F238E27FC236}">
                <a16:creationId xmlns:a16="http://schemas.microsoft.com/office/drawing/2014/main" id="{291239A7-EBCC-F8ED-03D3-763E9DD13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24" y="2039874"/>
            <a:ext cx="5852176" cy="319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867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552483" cy="1268984"/>
          </a:xfrm>
        </p:spPr>
        <p:txBody>
          <a:bodyPr>
            <a:normAutofit/>
          </a:bodyPr>
          <a:lstStyle/>
          <a:p>
            <a:r>
              <a:rPr lang="en-US" dirty="0"/>
              <a:t>Densification - Approach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06AA731D-5BCF-A3A1-9A37-0E26E8FC31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49" y="1938666"/>
            <a:ext cx="9326995" cy="113745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To develop appropriate training tensors, having data spatially uniform is critical</a:t>
            </a:r>
          </a:p>
          <a:p>
            <a:r>
              <a:rPr lang="en-US" sz="1800" dirty="0"/>
              <a:t>By dividing the complete data set into a training and testing subset, generalization of each model can be evaluated</a:t>
            </a:r>
          </a:p>
        </p:txBody>
      </p:sp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04035ECA-DAAE-C0AD-4D3E-FFC487F10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" t="8307" r="14139" b="3257"/>
          <a:stretch/>
        </p:blipFill>
        <p:spPr>
          <a:xfrm>
            <a:off x="625589" y="3907200"/>
            <a:ext cx="3539005" cy="2022820"/>
          </a:xfrm>
          <a:prstGeom prst="rect">
            <a:avLst/>
          </a:prstGeom>
        </p:spPr>
      </p:pic>
      <p:pic>
        <p:nvPicPr>
          <p:cNvPr id="9" name="Picture 8" descr="A map of the united states&#10;&#10;Description automatically generated">
            <a:extLst>
              <a:ext uri="{FF2B5EF4-FFF2-40B4-BE49-F238E27FC236}">
                <a16:creationId xmlns:a16="http://schemas.microsoft.com/office/drawing/2014/main" id="{6B493D13-0485-0678-55DF-5046082AB0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4" t="7493" r="15001" b="5303"/>
          <a:stretch/>
        </p:blipFill>
        <p:spPr>
          <a:xfrm>
            <a:off x="4420869" y="3907201"/>
            <a:ext cx="3473753" cy="2022820"/>
          </a:xfrm>
          <a:prstGeom prst="rect">
            <a:avLst/>
          </a:prstGeom>
        </p:spPr>
      </p:pic>
      <p:pic>
        <p:nvPicPr>
          <p:cNvPr id="11" name="Picture 10" descr="A map of the united states&#10;&#10;Description automatically generated">
            <a:extLst>
              <a:ext uri="{FF2B5EF4-FFF2-40B4-BE49-F238E27FC236}">
                <a16:creationId xmlns:a16="http://schemas.microsoft.com/office/drawing/2014/main" id="{5A3A770B-22FD-5E10-2354-D2A67992BA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" t="7654" r="2141" b="3281"/>
          <a:stretch/>
        </p:blipFill>
        <p:spPr>
          <a:xfrm>
            <a:off x="8117633" y="3907200"/>
            <a:ext cx="4074367" cy="2022820"/>
          </a:xfrm>
          <a:prstGeom prst="rect">
            <a:avLst/>
          </a:prstGeom>
        </p:spPr>
      </p:pic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F2EBB02E-516A-689C-DF70-8F26707CD316}"/>
              </a:ext>
            </a:extLst>
          </p:cNvPr>
          <p:cNvSpPr txBox="1">
            <a:spLocks/>
          </p:cNvSpPr>
          <p:nvPr/>
        </p:nvSpPr>
        <p:spPr>
          <a:xfrm>
            <a:off x="978248" y="6087110"/>
            <a:ext cx="2651643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Full Set (130 stations)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B160EC16-47E4-1363-F5C4-0477F1D36086}"/>
              </a:ext>
            </a:extLst>
          </p:cNvPr>
          <p:cNvSpPr txBox="1">
            <a:spLocks/>
          </p:cNvSpPr>
          <p:nvPr/>
        </p:nvSpPr>
        <p:spPr>
          <a:xfrm>
            <a:off x="4850964" y="6053037"/>
            <a:ext cx="2896407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Training Set (50 stations)</a:t>
            </a:r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7530FA4D-8534-BF99-AC55-42915FFED4EB}"/>
              </a:ext>
            </a:extLst>
          </p:cNvPr>
          <p:cNvSpPr txBox="1">
            <a:spLocks/>
          </p:cNvSpPr>
          <p:nvPr/>
        </p:nvSpPr>
        <p:spPr>
          <a:xfrm>
            <a:off x="8562111" y="6093464"/>
            <a:ext cx="3004300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Testing Set (80 stations)</a:t>
            </a:r>
          </a:p>
        </p:txBody>
      </p:sp>
    </p:spTree>
    <p:extLst>
      <p:ext uri="{BB962C8B-B14F-4D97-AF65-F5344CB8AC3E}">
        <p14:creationId xmlns:p14="http://schemas.microsoft.com/office/powerpoint/2010/main" val="553836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552483" cy="1268984"/>
          </a:xfrm>
        </p:spPr>
        <p:txBody>
          <a:bodyPr>
            <a:normAutofit/>
          </a:bodyPr>
          <a:lstStyle/>
          <a:p>
            <a:r>
              <a:rPr lang="en-US" dirty="0"/>
              <a:t>Densification - Models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06AA731D-5BCF-A3A1-9A37-0E26E8FC31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50" y="1669284"/>
            <a:ext cx="4368989" cy="1970209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To develop appropriate training tensors, having data spatially uniform is critical</a:t>
            </a:r>
          </a:p>
          <a:p>
            <a:r>
              <a:rPr lang="en-US" sz="1800" dirty="0"/>
              <a:t>By dividing the complete data set into a training and testing subset, generalization of each model can be evaluated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F2EBB02E-516A-689C-DF70-8F26707CD316}"/>
              </a:ext>
            </a:extLst>
          </p:cNvPr>
          <p:cNvSpPr txBox="1">
            <a:spLocks/>
          </p:cNvSpPr>
          <p:nvPr/>
        </p:nvSpPr>
        <p:spPr>
          <a:xfrm>
            <a:off x="978248" y="6087110"/>
            <a:ext cx="2651643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Nearest Interpolation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B160EC16-47E4-1363-F5C4-0477F1D36086}"/>
              </a:ext>
            </a:extLst>
          </p:cNvPr>
          <p:cNvSpPr txBox="1">
            <a:spLocks/>
          </p:cNvSpPr>
          <p:nvPr/>
        </p:nvSpPr>
        <p:spPr>
          <a:xfrm>
            <a:off x="4566106" y="6053037"/>
            <a:ext cx="2896407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Linear Interpolation</a:t>
            </a:r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7530FA4D-8534-BF99-AC55-42915FFED4EB}"/>
              </a:ext>
            </a:extLst>
          </p:cNvPr>
          <p:cNvSpPr txBox="1">
            <a:spLocks/>
          </p:cNvSpPr>
          <p:nvPr/>
        </p:nvSpPr>
        <p:spPr>
          <a:xfrm>
            <a:off x="8562111" y="6093464"/>
            <a:ext cx="3004300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Feed-Forward NN</a:t>
            </a:r>
          </a:p>
        </p:txBody>
      </p:sp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FF272969-B544-418C-202E-F1FBDCFA0B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" t="8351" r="14480" b="6171"/>
          <a:stretch/>
        </p:blipFill>
        <p:spPr>
          <a:xfrm>
            <a:off x="3723905" y="3900196"/>
            <a:ext cx="3873606" cy="2152841"/>
          </a:xfrm>
          <a:prstGeom prst="rect">
            <a:avLst/>
          </a:prstGeom>
        </p:spPr>
      </p:pic>
      <p:pic>
        <p:nvPicPr>
          <p:cNvPr id="8" name="Picture 7" descr="A map of the united states&#10;&#10;Description automatically generated">
            <a:extLst>
              <a:ext uri="{FF2B5EF4-FFF2-40B4-BE49-F238E27FC236}">
                <a16:creationId xmlns:a16="http://schemas.microsoft.com/office/drawing/2014/main" id="{0F48E235-1037-1CE0-E2F7-33CC8E3EDF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" t="6684" r="14056" b="-1569"/>
          <a:stretch/>
        </p:blipFill>
        <p:spPr>
          <a:xfrm>
            <a:off x="42033" y="3900196"/>
            <a:ext cx="3681872" cy="2217051"/>
          </a:xfrm>
          <a:prstGeom prst="rect">
            <a:avLst/>
          </a:prstGeom>
        </p:spPr>
      </p:pic>
      <p:pic>
        <p:nvPicPr>
          <p:cNvPr id="15" name="Picture 14" descr="A map of the united states&#10;&#10;Description automatically generated">
            <a:extLst>
              <a:ext uri="{FF2B5EF4-FFF2-40B4-BE49-F238E27FC236}">
                <a16:creationId xmlns:a16="http://schemas.microsoft.com/office/drawing/2014/main" id="{E03A80EF-5731-9622-590D-3CFEAC812B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6" t="6685" r="-1246" b="2939"/>
          <a:stretch/>
        </p:blipFill>
        <p:spPr>
          <a:xfrm>
            <a:off x="7597511" y="3900196"/>
            <a:ext cx="4429648" cy="2171042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166809C0-3D3D-1474-C3A7-6FC76354C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9616"/>
              </p:ext>
            </p:extLst>
          </p:nvPr>
        </p:nvGraphicFramePr>
        <p:xfrm>
          <a:off x="6698911" y="1343355"/>
          <a:ext cx="33815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711937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530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7269432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D7E9425A-76B9-6875-C4BB-0979C99874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93192"/>
              </p:ext>
            </p:extLst>
          </p:nvPr>
        </p:nvGraphicFramePr>
        <p:xfrm>
          <a:off x="7487163" y="999171"/>
          <a:ext cx="33815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27202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7058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B121E034-11D5-26D1-4336-38B10A694F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3947587"/>
              </p:ext>
            </p:extLst>
          </p:nvPr>
        </p:nvGraphicFramePr>
        <p:xfrm>
          <a:off x="9900638" y="1581700"/>
          <a:ext cx="33815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726124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236151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3EF2D3CE-90AD-40D7-A8DE-99BE2BC026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952028"/>
              </p:ext>
            </p:extLst>
          </p:nvPr>
        </p:nvGraphicFramePr>
        <p:xfrm>
          <a:off x="9071355" y="1026771"/>
          <a:ext cx="33815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27202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7058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5A941098-EFE3-DA0E-BAA7-70349BB70A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683274"/>
              </p:ext>
            </p:extLst>
          </p:nvPr>
        </p:nvGraphicFramePr>
        <p:xfrm>
          <a:off x="8274423" y="601833"/>
          <a:ext cx="338150" cy="219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150">
                  <a:extLst>
                    <a:ext uri="{9D8B030D-6E8A-4147-A177-3AD203B41FA5}">
                      <a16:colId xmlns:a16="http://schemas.microsoft.com/office/drawing/2014/main" val="1339167569"/>
                    </a:ext>
                  </a:extLst>
                </a:gridCol>
              </a:tblGrid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24596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61163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7727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152290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9695"/>
                  </a:ext>
                </a:extLst>
              </a:tr>
              <a:tr h="165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029627"/>
                  </a:ext>
                </a:extLst>
              </a:tr>
            </a:tbl>
          </a:graphicData>
        </a:graphic>
      </p:graphicFrame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22C4460-7847-B142-6B79-B8473A350CA4}"/>
              </a:ext>
            </a:extLst>
          </p:cNvPr>
          <p:cNvCxnSpPr/>
          <p:nvPr/>
        </p:nvCxnSpPr>
        <p:spPr>
          <a:xfrm>
            <a:off x="7035694" y="1927722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E5D73EF-DFC5-6C96-A7AF-65003A3BB1B2}"/>
              </a:ext>
            </a:extLst>
          </p:cNvPr>
          <p:cNvCxnSpPr/>
          <p:nvPr/>
        </p:nvCxnSpPr>
        <p:spPr>
          <a:xfrm>
            <a:off x="7035693" y="1556867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69F7345-A854-4CC5-7C96-5A0044E0A9FB}"/>
              </a:ext>
            </a:extLst>
          </p:cNvPr>
          <p:cNvCxnSpPr>
            <a:cxnSpLocks/>
          </p:cNvCxnSpPr>
          <p:nvPr/>
        </p:nvCxnSpPr>
        <p:spPr>
          <a:xfrm>
            <a:off x="7035693" y="1927722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F80F2FA-2EDB-E69E-8105-4ECC0B6CE3EB}"/>
              </a:ext>
            </a:extLst>
          </p:cNvPr>
          <p:cNvCxnSpPr>
            <a:cxnSpLocks/>
          </p:cNvCxnSpPr>
          <p:nvPr/>
        </p:nvCxnSpPr>
        <p:spPr>
          <a:xfrm>
            <a:off x="7035693" y="1542381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965786F-EE9B-7D11-2CF1-E01B5B6CD2E4}"/>
              </a:ext>
            </a:extLst>
          </p:cNvPr>
          <p:cNvCxnSpPr>
            <a:cxnSpLocks/>
          </p:cNvCxnSpPr>
          <p:nvPr/>
        </p:nvCxnSpPr>
        <p:spPr>
          <a:xfrm flipV="1">
            <a:off x="7035692" y="1158742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1D6D053-F395-5A03-BB01-648FEE8819B4}"/>
              </a:ext>
            </a:extLst>
          </p:cNvPr>
          <p:cNvCxnSpPr>
            <a:cxnSpLocks/>
          </p:cNvCxnSpPr>
          <p:nvPr/>
        </p:nvCxnSpPr>
        <p:spPr>
          <a:xfrm flipV="1">
            <a:off x="7035691" y="1528091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CE10B14-9821-3984-02A0-DB00C95E5238}"/>
              </a:ext>
            </a:extLst>
          </p:cNvPr>
          <p:cNvCxnSpPr>
            <a:cxnSpLocks/>
          </p:cNvCxnSpPr>
          <p:nvPr/>
        </p:nvCxnSpPr>
        <p:spPr>
          <a:xfrm flipV="1">
            <a:off x="7035691" y="1186043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CF9A925-F8F7-1F8E-FCB1-839DDEDA593F}"/>
              </a:ext>
            </a:extLst>
          </p:cNvPr>
          <p:cNvCxnSpPr>
            <a:cxnSpLocks/>
          </p:cNvCxnSpPr>
          <p:nvPr/>
        </p:nvCxnSpPr>
        <p:spPr>
          <a:xfrm>
            <a:off x="7035689" y="1556867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F3982EE-24A9-5813-D1E9-B42C13843DEC}"/>
              </a:ext>
            </a:extLst>
          </p:cNvPr>
          <p:cNvCxnSpPr/>
          <p:nvPr/>
        </p:nvCxnSpPr>
        <p:spPr>
          <a:xfrm>
            <a:off x="7832041" y="1585161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165A43D-8248-02AE-0729-15611BF30161}"/>
              </a:ext>
            </a:extLst>
          </p:cNvPr>
          <p:cNvCxnSpPr/>
          <p:nvPr/>
        </p:nvCxnSpPr>
        <p:spPr>
          <a:xfrm>
            <a:off x="7832040" y="1214306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F56077-15CC-AD32-3C86-0DB6C3D680A6}"/>
              </a:ext>
            </a:extLst>
          </p:cNvPr>
          <p:cNvCxnSpPr>
            <a:cxnSpLocks/>
          </p:cNvCxnSpPr>
          <p:nvPr/>
        </p:nvCxnSpPr>
        <p:spPr>
          <a:xfrm>
            <a:off x="7832040" y="1585161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1078F8A-E6CD-D7C6-23AC-9A7C6A37176B}"/>
              </a:ext>
            </a:extLst>
          </p:cNvPr>
          <p:cNvCxnSpPr>
            <a:cxnSpLocks/>
          </p:cNvCxnSpPr>
          <p:nvPr/>
        </p:nvCxnSpPr>
        <p:spPr>
          <a:xfrm>
            <a:off x="7832040" y="1199820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9E6A3A2-78E1-118F-124D-81FF49DF54EA}"/>
              </a:ext>
            </a:extLst>
          </p:cNvPr>
          <p:cNvCxnSpPr>
            <a:cxnSpLocks/>
          </p:cNvCxnSpPr>
          <p:nvPr/>
        </p:nvCxnSpPr>
        <p:spPr>
          <a:xfrm flipV="1">
            <a:off x="7832039" y="816181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9D7341A-DF72-CE10-B415-52C6273E2F48}"/>
              </a:ext>
            </a:extLst>
          </p:cNvPr>
          <p:cNvCxnSpPr>
            <a:cxnSpLocks/>
          </p:cNvCxnSpPr>
          <p:nvPr/>
        </p:nvCxnSpPr>
        <p:spPr>
          <a:xfrm flipV="1">
            <a:off x="7832038" y="1185530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0B67BD4-0E75-EC11-1CAD-F5F92BF43E86}"/>
              </a:ext>
            </a:extLst>
          </p:cNvPr>
          <p:cNvCxnSpPr>
            <a:cxnSpLocks/>
          </p:cNvCxnSpPr>
          <p:nvPr/>
        </p:nvCxnSpPr>
        <p:spPr>
          <a:xfrm flipV="1">
            <a:off x="7832038" y="843482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BA3A090-9F0B-523F-1160-D11F50D0819C}"/>
              </a:ext>
            </a:extLst>
          </p:cNvPr>
          <p:cNvCxnSpPr>
            <a:cxnSpLocks/>
          </p:cNvCxnSpPr>
          <p:nvPr/>
        </p:nvCxnSpPr>
        <p:spPr>
          <a:xfrm>
            <a:off x="7832036" y="1214306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59178DA-5D90-E2EB-BD9E-A34147C0EE3D}"/>
              </a:ext>
            </a:extLst>
          </p:cNvPr>
          <p:cNvCxnSpPr/>
          <p:nvPr/>
        </p:nvCxnSpPr>
        <p:spPr>
          <a:xfrm>
            <a:off x="7823939" y="2278326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5B11A03-1B01-2CFB-E2CB-C9243E057ABC}"/>
              </a:ext>
            </a:extLst>
          </p:cNvPr>
          <p:cNvCxnSpPr/>
          <p:nvPr/>
        </p:nvCxnSpPr>
        <p:spPr>
          <a:xfrm>
            <a:off x="7823938" y="1907471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08AC1CF-A757-7926-CDA1-C07CFD4B58FA}"/>
              </a:ext>
            </a:extLst>
          </p:cNvPr>
          <p:cNvCxnSpPr>
            <a:cxnSpLocks/>
          </p:cNvCxnSpPr>
          <p:nvPr/>
        </p:nvCxnSpPr>
        <p:spPr>
          <a:xfrm>
            <a:off x="7823938" y="2278326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3005DF1-41B2-DC5E-B95D-E4D51E466E49}"/>
              </a:ext>
            </a:extLst>
          </p:cNvPr>
          <p:cNvCxnSpPr>
            <a:cxnSpLocks/>
          </p:cNvCxnSpPr>
          <p:nvPr/>
        </p:nvCxnSpPr>
        <p:spPr>
          <a:xfrm>
            <a:off x="7823938" y="1892985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BF1194B-481E-4EB2-2045-99F9A3DCA7E0}"/>
              </a:ext>
            </a:extLst>
          </p:cNvPr>
          <p:cNvCxnSpPr>
            <a:cxnSpLocks/>
          </p:cNvCxnSpPr>
          <p:nvPr/>
        </p:nvCxnSpPr>
        <p:spPr>
          <a:xfrm flipV="1">
            <a:off x="7823937" y="1509346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D97CCB-9722-2DED-8312-93B327DEDAF8}"/>
              </a:ext>
            </a:extLst>
          </p:cNvPr>
          <p:cNvCxnSpPr>
            <a:cxnSpLocks/>
          </p:cNvCxnSpPr>
          <p:nvPr/>
        </p:nvCxnSpPr>
        <p:spPr>
          <a:xfrm flipV="1">
            <a:off x="7823936" y="1878695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6A3813E-D864-1767-F965-9E21150BE69A}"/>
              </a:ext>
            </a:extLst>
          </p:cNvPr>
          <p:cNvCxnSpPr>
            <a:cxnSpLocks/>
          </p:cNvCxnSpPr>
          <p:nvPr/>
        </p:nvCxnSpPr>
        <p:spPr>
          <a:xfrm flipV="1">
            <a:off x="7823936" y="1536647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5795F32-1FA9-48B5-6A6C-187ADCA38BFA}"/>
              </a:ext>
            </a:extLst>
          </p:cNvPr>
          <p:cNvCxnSpPr>
            <a:cxnSpLocks/>
          </p:cNvCxnSpPr>
          <p:nvPr/>
        </p:nvCxnSpPr>
        <p:spPr>
          <a:xfrm>
            <a:off x="7823934" y="1907471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B422058-5851-479A-8F17-54E12C3BBEF9}"/>
              </a:ext>
            </a:extLst>
          </p:cNvPr>
          <p:cNvCxnSpPr>
            <a:cxnSpLocks/>
          </p:cNvCxnSpPr>
          <p:nvPr/>
        </p:nvCxnSpPr>
        <p:spPr>
          <a:xfrm flipV="1">
            <a:off x="8620284" y="1572841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7F8C8B1-B871-4EBE-F3E3-D43232DF9CF0}"/>
              </a:ext>
            </a:extLst>
          </p:cNvPr>
          <p:cNvCxnSpPr>
            <a:cxnSpLocks/>
          </p:cNvCxnSpPr>
          <p:nvPr/>
        </p:nvCxnSpPr>
        <p:spPr>
          <a:xfrm flipV="1">
            <a:off x="8620283" y="1201986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BDF4500-1889-D9DC-F5DF-AB06FB6A6439}"/>
              </a:ext>
            </a:extLst>
          </p:cNvPr>
          <p:cNvCxnSpPr>
            <a:cxnSpLocks/>
          </p:cNvCxnSpPr>
          <p:nvPr/>
        </p:nvCxnSpPr>
        <p:spPr>
          <a:xfrm flipV="1">
            <a:off x="8620283" y="1572841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D3F1580-2A5B-9985-B0E7-8C198BEE2985}"/>
              </a:ext>
            </a:extLst>
          </p:cNvPr>
          <p:cNvCxnSpPr>
            <a:cxnSpLocks/>
          </p:cNvCxnSpPr>
          <p:nvPr/>
        </p:nvCxnSpPr>
        <p:spPr>
          <a:xfrm flipV="1">
            <a:off x="8620283" y="1187500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0135449-6B3E-4497-C71A-FE4EC3AC2349}"/>
              </a:ext>
            </a:extLst>
          </p:cNvPr>
          <p:cNvCxnSpPr>
            <a:cxnSpLocks/>
          </p:cNvCxnSpPr>
          <p:nvPr/>
        </p:nvCxnSpPr>
        <p:spPr>
          <a:xfrm>
            <a:off x="8620282" y="803861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E30CB9F7-42D8-3F1A-2C17-E403E23F5A6C}"/>
              </a:ext>
            </a:extLst>
          </p:cNvPr>
          <p:cNvCxnSpPr>
            <a:cxnSpLocks/>
          </p:cNvCxnSpPr>
          <p:nvPr/>
        </p:nvCxnSpPr>
        <p:spPr>
          <a:xfrm>
            <a:off x="8620281" y="1173210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909CC8F-0F9F-BE3F-A8D5-D09AD60257A5}"/>
              </a:ext>
            </a:extLst>
          </p:cNvPr>
          <p:cNvCxnSpPr>
            <a:cxnSpLocks/>
          </p:cNvCxnSpPr>
          <p:nvPr/>
        </p:nvCxnSpPr>
        <p:spPr>
          <a:xfrm>
            <a:off x="8620281" y="831162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E7EFE3C-C9D6-8946-A3A4-71ECC16E938D}"/>
              </a:ext>
            </a:extLst>
          </p:cNvPr>
          <p:cNvCxnSpPr>
            <a:cxnSpLocks/>
          </p:cNvCxnSpPr>
          <p:nvPr/>
        </p:nvCxnSpPr>
        <p:spPr>
          <a:xfrm flipV="1">
            <a:off x="8620279" y="1201986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EB9A258-5308-BBF5-9090-BFC8D17B8AB2}"/>
              </a:ext>
            </a:extLst>
          </p:cNvPr>
          <p:cNvCxnSpPr>
            <a:cxnSpLocks/>
          </p:cNvCxnSpPr>
          <p:nvPr/>
        </p:nvCxnSpPr>
        <p:spPr>
          <a:xfrm flipV="1">
            <a:off x="8612182" y="2266006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C1B0BFC-2710-B14B-8C15-A743379C1564}"/>
              </a:ext>
            </a:extLst>
          </p:cNvPr>
          <p:cNvCxnSpPr>
            <a:cxnSpLocks/>
          </p:cNvCxnSpPr>
          <p:nvPr/>
        </p:nvCxnSpPr>
        <p:spPr>
          <a:xfrm flipV="1">
            <a:off x="8612181" y="1895151"/>
            <a:ext cx="451469" cy="31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3C45334-EB9F-9EEF-4DA2-C7E3CE967828}"/>
              </a:ext>
            </a:extLst>
          </p:cNvPr>
          <p:cNvCxnSpPr>
            <a:cxnSpLocks/>
          </p:cNvCxnSpPr>
          <p:nvPr/>
        </p:nvCxnSpPr>
        <p:spPr>
          <a:xfrm flipV="1">
            <a:off x="8612181" y="2266006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8C99BD4-E49A-F68A-2F5C-AB7776F380E1}"/>
              </a:ext>
            </a:extLst>
          </p:cNvPr>
          <p:cNvCxnSpPr>
            <a:cxnSpLocks/>
          </p:cNvCxnSpPr>
          <p:nvPr/>
        </p:nvCxnSpPr>
        <p:spPr>
          <a:xfrm flipV="1">
            <a:off x="8612181" y="1880665"/>
            <a:ext cx="451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C7D8E2AD-DEF4-159D-7AB5-D2BA95C97935}"/>
              </a:ext>
            </a:extLst>
          </p:cNvPr>
          <p:cNvCxnSpPr>
            <a:cxnSpLocks/>
          </p:cNvCxnSpPr>
          <p:nvPr/>
        </p:nvCxnSpPr>
        <p:spPr>
          <a:xfrm>
            <a:off x="8612180" y="1497026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D8E1BBA6-69AD-EA48-A37B-3013176E9611}"/>
              </a:ext>
            </a:extLst>
          </p:cNvPr>
          <p:cNvCxnSpPr>
            <a:cxnSpLocks/>
          </p:cNvCxnSpPr>
          <p:nvPr/>
        </p:nvCxnSpPr>
        <p:spPr>
          <a:xfrm>
            <a:off x="8612179" y="1866375"/>
            <a:ext cx="451470" cy="379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B152489D-13C1-E3D9-42B0-F93C27DE13B0}"/>
              </a:ext>
            </a:extLst>
          </p:cNvPr>
          <p:cNvCxnSpPr>
            <a:cxnSpLocks/>
          </p:cNvCxnSpPr>
          <p:nvPr/>
        </p:nvCxnSpPr>
        <p:spPr>
          <a:xfrm>
            <a:off x="8612179" y="1524327"/>
            <a:ext cx="451470" cy="74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77C21915-83C8-5368-ECD7-FD9F8DD672C0}"/>
              </a:ext>
            </a:extLst>
          </p:cNvPr>
          <p:cNvCxnSpPr>
            <a:cxnSpLocks/>
          </p:cNvCxnSpPr>
          <p:nvPr/>
        </p:nvCxnSpPr>
        <p:spPr>
          <a:xfrm flipV="1">
            <a:off x="8612177" y="1895151"/>
            <a:ext cx="451472" cy="69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8769A8E9-1F6A-F37A-C191-405194CA63BD}"/>
              </a:ext>
            </a:extLst>
          </p:cNvPr>
          <p:cNvCxnSpPr>
            <a:cxnSpLocks/>
          </p:cNvCxnSpPr>
          <p:nvPr/>
        </p:nvCxnSpPr>
        <p:spPr>
          <a:xfrm flipV="1">
            <a:off x="9430935" y="1758291"/>
            <a:ext cx="472899" cy="129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53E3A36-767F-BC8A-B27C-CE4D22E19CCF}"/>
              </a:ext>
            </a:extLst>
          </p:cNvPr>
          <p:cNvCxnSpPr>
            <a:cxnSpLocks/>
          </p:cNvCxnSpPr>
          <p:nvPr/>
        </p:nvCxnSpPr>
        <p:spPr>
          <a:xfrm>
            <a:off x="9430935" y="1559251"/>
            <a:ext cx="472899" cy="199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22E72DAF-E085-9934-07BF-AB7FEC4AD85D}"/>
              </a:ext>
            </a:extLst>
          </p:cNvPr>
          <p:cNvCxnSpPr>
            <a:cxnSpLocks/>
          </p:cNvCxnSpPr>
          <p:nvPr/>
        </p:nvCxnSpPr>
        <p:spPr>
          <a:xfrm>
            <a:off x="9404820" y="1183785"/>
            <a:ext cx="477584" cy="573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B6B0C71-7547-92E3-3AAC-FE1ED0CE04A5}"/>
              </a:ext>
            </a:extLst>
          </p:cNvPr>
          <p:cNvCxnSpPr>
            <a:cxnSpLocks/>
          </p:cNvCxnSpPr>
          <p:nvPr/>
        </p:nvCxnSpPr>
        <p:spPr>
          <a:xfrm flipV="1">
            <a:off x="9430931" y="1736065"/>
            <a:ext cx="451473" cy="5308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Content Placeholder 4">
            <a:extLst>
              <a:ext uri="{FF2B5EF4-FFF2-40B4-BE49-F238E27FC236}">
                <a16:creationId xmlns:a16="http://schemas.microsoft.com/office/drawing/2014/main" id="{35F892AB-AE57-76CD-0B6A-954E0E5777D7}"/>
              </a:ext>
            </a:extLst>
          </p:cNvPr>
          <p:cNvSpPr txBox="1">
            <a:spLocks/>
          </p:cNvSpPr>
          <p:nvPr/>
        </p:nvSpPr>
        <p:spPr>
          <a:xfrm>
            <a:off x="6698225" y="2159230"/>
            <a:ext cx="338151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2</a:t>
            </a:r>
          </a:p>
        </p:txBody>
      </p:sp>
      <p:sp>
        <p:nvSpPr>
          <p:cNvPr id="92" name="Content Placeholder 4">
            <a:extLst>
              <a:ext uri="{FF2B5EF4-FFF2-40B4-BE49-F238E27FC236}">
                <a16:creationId xmlns:a16="http://schemas.microsoft.com/office/drawing/2014/main" id="{AE48E884-1FE6-3F2E-1B53-EE4D09FCA17E}"/>
              </a:ext>
            </a:extLst>
          </p:cNvPr>
          <p:cNvSpPr txBox="1">
            <a:spLocks/>
          </p:cNvSpPr>
          <p:nvPr/>
        </p:nvSpPr>
        <p:spPr>
          <a:xfrm>
            <a:off x="7373145" y="2449670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128</a:t>
            </a:r>
          </a:p>
        </p:txBody>
      </p:sp>
      <p:sp>
        <p:nvSpPr>
          <p:cNvPr id="93" name="Content Placeholder 4">
            <a:extLst>
              <a:ext uri="{FF2B5EF4-FFF2-40B4-BE49-F238E27FC236}">
                <a16:creationId xmlns:a16="http://schemas.microsoft.com/office/drawing/2014/main" id="{7994EAE5-73EB-EAF3-9432-A787197F6CBC}"/>
              </a:ext>
            </a:extLst>
          </p:cNvPr>
          <p:cNvSpPr txBox="1">
            <a:spLocks/>
          </p:cNvSpPr>
          <p:nvPr/>
        </p:nvSpPr>
        <p:spPr>
          <a:xfrm>
            <a:off x="8949342" y="2465973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128</a:t>
            </a:r>
          </a:p>
        </p:txBody>
      </p:sp>
      <p:sp>
        <p:nvSpPr>
          <p:cNvPr id="94" name="Content Placeholder 4">
            <a:extLst>
              <a:ext uri="{FF2B5EF4-FFF2-40B4-BE49-F238E27FC236}">
                <a16:creationId xmlns:a16="http://schemas.microsoft.com/office/drawing/2014/main" id="{CCCED2BF-1BC1-0BCA-8F10-44C5826C6528}"/>
              </a:ext>
            </a:extLst>
          </p:cNvPr>
          <p:cNvSpPr txBox="1">
            <a:spLocks/>
          </p:cNvSpPr>
          <p:nvPr/>
        </p:nvSpPr>
        <p:spPr>
          <a:xfrm>
            <a:off x="8161243" y="2757285"/>
            <a:ext cx="580216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256</a:t>
            </a:r>
          </a:p>
        </p:txBody>
      </p:sp>
      <p:sp>
        <p:nvSpPr>
          <p:cNvPr id="95" name="Content Placeholder 4">
            <a:extLst>
              <a:ext uri="{FF2B5EF4-FFF2-40B4-BE49-F238E27FC236}">
                <a16:creationId xmlns:a16="http://schemas.microsoft.com/office/drawing/2014/main" id="{01E3929F-77BE-C761-251B-5BEB79F15978}"/>
              </a:ext>
            </a:extLst>
          </p:cNvPr>
          <p:cNvSpPr txBox="1">
            <a:spLocks/>
          </p:cNvSpPr>
          <p:nvPr/>
        </p:nvSpPr>
        <p:spPr>
          <a:xfrm>
            <a:off x="9900638" y="1985679"/>
            <a:ext cx="338151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1</a:t>
            </a:r>
          </a:p>
        </p:txBody>
      </p:sp>
      <p:sp>
        <p:nvSpPr>
          <p:cNvPr id="96" name="Content Placeholder 4">
            <a:extLst>
              <a:ext uri="{FF2B5EF4-FFF2-40B4-BE49-F238E27FC236}">
                <a16:creationId xmlns:a16="http://schemas.microsoft.com/office/drawing/2014/main" id="{C13A1767-C0E5-4B3D-D22D-323A24CC72DA}"/>
              </a:ext>
            </a:extLst>
          </p:cNvPr>
          <p:cNvSpPr txBox="1">
            <a:spLocks/>
          </p:cNvSpPr>
          <p:nvPr/>
        </p:nvSpPr>
        <p:spPr>
          <a:xfrm>
            <a:off x="5425459" y="1470940"/>
            <a:ext cx="1347476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Normalized coordinates</a:t>
            </a:r>
          </a:p>
        </p:txBody>
      </p:sp>
      <p:sp>
        <p:nvSpPr>
          <p:cNvPr id="97" name="Content Placeholder 4">
            <a:extLst>
              <a:ext uri="{FF2B5EF4-FFF2-40B4-BE49-F238E27FC236}">
                <a16:creationId xmlns:a16="http://schemas.microsoft.com/office/drawing/2014/main" id="{69C3B7E0-0D84-8F82-4CE0-5D6B3441E143}"/>
              </a:ext>
            </a:extLst>
          </p:cNvPr>
          <p:cNvSpPr txBox="1">
            <a:spLocks/>
          </p:cNvSpPr>
          <p:nvPr/>
        </p:nvSpPr>
        <p:spPr>
          <a:xfrm>
            <a:off x="10253484" y="1594309"/>
            <a:ext cx="1347476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Normalized feature value</a:t>
            </a:r>
          </a:p>
        </p:txBody>
      </p:sp>
      <p:sp>
        <p:nvSpPr>
          <p:cNvPr id="98" name="Content Placeholder 4">
            <a:extLst>
              <a:ext uri="{FF2B5EF4-FFF2-40B4-BE49-F238E27FC236}">
                <a16:creationId xmlns:a16="http://schemas.microsoft.com/office/drawing/2014/main" id="{1D6BBAE9-ED1D-BF7D-784A-67C8C0C30ACE}"/>
              </a:ext>
            </a:extLst>
          </p:cNvPr>
          <p:cNvSpPr txBox="1">
            <a:spLocks/>
          </p:cNvSpPr>
          <p:nvPr/>
        </p:nvSpPr>
        <p:spPr>
          <a:xfrm>
            <a:off x="6014309" y="3204055"/>
            <a:ext cx="4980373" cy="4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Feed-Forward NN architecture for densification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99" name="Content Placeholder 4">
            <a:extLst>
              <a:ext uri="{FF2B5EF4-FFF2-40B4-BE49-F238E27FC236}">
                <a16:creationId xmlns:a16="http://schemas.microsoft.com/office/drawing/2014/main" id="{4233BA4F-1A48-FDC2-3FCF-FA85255A26C0}"/>
              </a:ext>
            </a:extLst>
          </p:cNvPr>
          <p:cNvSpPr txBox="1">
            <a:spLocks/>
          </p:cNvSpPr>
          <p:nvPr/>
        </p:nvSpPr>
        <p:spPr>
          <a:xfrm>
            <a:off x="6248075" y="3510185"/>
            <a:ext cx="4980373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(Leaky ReLU activation between layers)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2792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552483" cy="1268984"/>
          </a:xfrm>
        </p:spPr>
        <p:txBody>
          <a:bodyPr>
            <a:normAutofit/>
          </a:bodyPr>
          <a:lstStyle/>
          <a:p>
            <a:r>
              <a:rPr lang="en-US" dirty="0"/>
              <a:t>Densification - 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B59A93-3A55-6661-162E-AC76770007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50" y="1895958"/>
            <a:ext cx="9447983" cy="11654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Overall, the feed-forward architecture yielded the lowest generalization error and has other benefits, so feature densification will be performed with this model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6D0FA34-5C28-ACD1-ACC2-7730A61F79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4382546"/>
              </p:ext>
            </p:extLst>
          </p:nvPr>
        </p:nvGraphicFramePr>
        <p:xfrm>
          <a:off x="2304875" y="2917469"/>
          <a:ext cx="7582250" cy="2648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1947">
                  <a:extLst>
                    <a:ext uri="{9D8B030D-6E8A-4147-A177-3AD203B41FA5}">
                      <a16:colId xmlns:a16="http://schemas.microsoft.com/office/drawing/2014/main" val="3872268167"/>
                    </a:ext>
                  </a:extLst>
                </a:gridCol>
                <a:gridCol w="2073243">
                  <a:extLst>
                    <a:ext uri="{9D8B030D-6E8A-4147-A177-3AD203B41FA5}">
                      <a16:colId xmlns:a16="http://schemas.microsoft.com/office/drawing/2014/main" val="3822981812"/>
                    </a:ext>
                  </a:extLst>
                </a:gridCol>
                <a:gridCol w="1656785">
                  <a:extLst>
                    <a:ext uri="{9D8B030D-6E8A-4147-A177-3AD203B41FA5}">
                      <a16:colId xmlns:a16="http://schemas.microsoft.com/office/drawing/2014/main" val="3239596927"/>
                    </a:ext>
                  </a:extLst>
                </a:gridCol>
                <a:gridCol w="1740275">
                  <a:extLst>
                    <a:ext uri="{9D8B030D-6E8A-4147-A177-3AD203B41FA5}">
                      <a16:colId xmlns:a16="http://schemas.microsoft.com/office/drawing/2014/main" val="701179255"/>
                    </a:ext>
                  </a:extLst>
                </a:gridCol>
              </a:tblGrid>
              <a:tr h="647043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                     Model</a:t>
                      </a:r>
                    </a:p>
                    <a:p>
                      <a:pPr algn="l"/>
                      <a:r>
                        <a:rPr lang="en-US" b="1" dirty="0"/>
                        <a:t> Result          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Nearest Interpolation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Interpolation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Feed-Forward NN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605894"/>
                  </a:ext>
                </a:extLst>
              </a:tr>
              <a:tr h="441808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Average Error (</a:t>
                      </a:r>
                      <a:r>
                        <a:rPr lang="en-US" sz="1400" b="1" i="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°C)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4.89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4.47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4.30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2777053"/>
                  </a:ext>
                </a:extLst>
              </a:tr>
              <a:tr h="3621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Feature Map Continuity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Moderate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2963331"/>
                  </a:ext>
                </a:extLst>
              </a:tr>
              <a:tr h="522988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Map Coverage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Full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Partial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Full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7215602"/>
                  </a:ext>
                </a:extLst>
              </a:tr>
              <a:tr h="206117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Computational Complexity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536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186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552483" cy="1268984"/>
          </a:xfrm>
        </p:spPr>
        <p:txBody>
          <a:bodyPr>
            <a:normAutofit/>
          </a:bodyPr>
          <a:lstStyle/>
          <a:p>
            <a:r>
              <a:rPr lang="en-US" dirty="0"/>
              <a:t>Dimensionality Reduction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B59A93-3A55-6661-162E-AC76770007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50" y="1588968"/>
            <a:ext cx="5048826" cy="11654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Increasing the resolution of the feature matrix will improve the relative loss, but with a large increase in computational complexity. Ultimately 20x56 was chosen (1120 features)</a:t>
            </a:r>
          </a:p>
        </p:txBody>
      </p:sp>
      <p:pic>
        <p:nvPicPr>
          <p:cNvPr id="3" name="Picture 2" descr="A graph with a dotted line&#10;&#10;Description automatically generated">
            <a:extLst>
              <a:ext uri="{FF2B5EF4-FFF2-40B4-BE49-F238E27FC236}">
                <a16:creationId xmlns:a16="http://schemas.microsoft.com/office/drawing/2014/main" id="{BECB90D7-D66A-BEA5-26FA-3271B5DB3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25" y="2754395"/>
            <a:ext cx="5216813" cy="3222908"/>
          </a:xfrm>
          <a:prstGeom prst="rect">
            <a:avLst/>
          </a:prstGeom>
        </p:spPr>
      </p:pic>
      <p:pic>
        <p:nvPicPr>
          <p:cNvPr id="8" name="Picture 7" descr="A map of the united states&#10;&#10;Description automatically generated">
            <a:extLst>
              <a:ext uri="{FF2B5EF4-FFF2-40B4-BE49-F238E27FC236}">
                <a16:creationId xmlns:a16="http://schemas.microsoft.com/office/drawing/2014/main" id="{1DD53A89-0E4B-032C-9CFC-72517C963ED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5" t="15251" r="28721" b="20749"/>
          <a:stretch/>
        </p:blipFill>
        <p:spPr>
          <a:xfrm>
            <a:off x="6096000" y="1699286"/>
            <a:ext cx="2720448" cy="1729714"/>
          </a:xfrm>
          <a:prstGeom prst="rect">
            <a:avLst/>
          </a:prstGeom>
        </p:spPr>
      </p:pic>
      <p:pic>
        <p:nvPicPr>
          <p:cNvPr id="10" name="Picture 9" descr="A map of the united states&#10;&#10;Description automatically generated">
            <a:extLst>
              <a:ext uri="{FF2B5EF4-FFF2-40B4-BE49-F238E27FC236}">
                <a16:creationId xmlns:a16="http://schemas.microsoft.com/office/drawing/2014/main" id="{2D5D7861-CF42-F956-86BE-A5EDFFF077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40" t="16255" r="31058" b="20535"/>
          <a:stretch/>
        </p:blipFill>
        <p:spPr>
          <a:xfrm>
            <a:off x="9079756" y="1699285"/>
            <a:ext cx="2826106" cy="1727658"/>
          </a:xfrm>
          <a:prstGeom prst="rect">
            <a:avLst/>
          </a:prstGeom>
        </p:spPr>
      </p:pic>
      <p:pic>
        <p:nvPicPr>
          <p:cNvPr id="12" name="Picture 11" descr="A map of the united states&#10;&#10;Description automatically generated">
            <a:extLst>
              <a:ext uri="{FF2B5EF4-FFF2-40B4-BE49-F238E27FC236}">
                <a16:creationId xmlns:a16="http://schemas.microsoft.com/office/drawing/2014/main" id="{8D0A75BD-1736-D2BF-CF78-4442D104EE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6096000" y="4021273"/>
            <a:ext cx="2720448" cy="1810419"/>
          </a:xfrm>
          <a:prstGeom prst="rect">
            <a:avLst/>
          </a:prstGeom>
        </p:spPr>
      </p:pic>
      <p:pic>
        <p:nvPicPr>
          <p:cNvPr id="14" name="Picture 13" descr="A map of the united states&#10;&#10;Description automatically generated">
            <a:extLst>
              <a:ext uri="{FF2B5EF4-FFF2-40B4-BE49-F238E27FC236}">
                <a16:creationId xmlns:a16="http://schemas.microsoft.com/office/drawing/2014/main" id="{2AD29B61-EDD2-83F2-8523-C14B00347D0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6" t="13361" r="30357" b="18377"/>
          <a:stretch/>
        </p:blipFill>
        <p:spPr>
          <a:xfrm>
            <a:off x="9079756" y="4021273"/>
            <a:ext cx="2826106" cy="1794818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767DAD26-948F-7DCD-E4D5-318D288CDF9A}"/>
              </a:ext>
            </a:extLst>
          </p:cNvPr>
          <p:cNvSpPr txBox="1">
            <a:spLocks/>
          </p:cNvSpPr>
          <p:nvPr/>
        </p:nvSpPr>
        <p:spPr>
          <a:xfrm>
            <a:off x="7211657" y="3426943"/>
            <a:ext cx="766016" cy="404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5x14</a:t>
            </a:r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09E0FAD4-A36F-8CFE-D9C9-E0FAA9FDFE49}"/>
              </a:ext>
            </a:extLst>
          </p:cNvPr>
          <p:cNvSpPr txBox="1">
            <a:spLocks/>
          </p:cNvSpPr>
          <p:nvPr/>
        </p:nvSpPr>
        <p:spPr>
          <a:xfrm>
            <a:off x="10109801" y="3426942"/>
            <a:ext cx="766016" cy="404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10x28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135FF809-2687-491E-512F-8AB1C1C3B0D6}"/>
              </a:ext>
            </a:extLst>
          </p:cNvPr>
          <p:cNvSpPr txBox="1">
            <a:spLocks/>
          </p:cNvSpPr>
          <p:nvPr/>
        </p:nvSpPr>
        <p:spPr>
          <a:xfrm>
            <a:off x="7096353" y="5819012"/>
            <a:ext cx="766016" cy="404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20x56</a:t>
            </a:r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74294641-0269-B4EB-830B-8CBA8E8413BD}"/>
              </a:ext>
            </a:extLst>
          </p:cNvPr>
          <p:cNvSpPr txBox="1">
            <a:spLocks/>
          </p:cNvSpPr>
          <p:nvPr/>
        </p:nvSpPr>
        <p:spPr>
          <a:xfrm>
            <a:off x="10156454" y="5834631"/>
            <a:ext cx="766016" cy="40467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140x50</a:t>
            </a:r>
          </a:p>
        </p:txBody>
      </p:sp>
    </p:spTree>
    <p:extLst>
      <p:ext uri="{BB962C8B-B14F-4D97-AF65-F5344CB8AC3E}">
        <p14:creationId xmlns:p14="http://schemas.microsoft.com/office/powerpoint/2010/main" val="3054025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11EE11-B5F7-369B-7D09-5B22E1F7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552483" cy="1268984"/>
          </a:xfrm>
        </p:spPr>
        <p:txBody>
          <a:bodyPr>
            <a:normAutofit/>
          </a:bodyPr>
          <a:lstStyle/>
          <a:p>
            <a:r>
              <a:rPr lang="en-US" dirty="0"/>
              <a:t>Temporal Layering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B59A93-3A55-6661-162E-AC76770007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4747" y="1696863"/>
            <a:ext cx="6061210" cy="116542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1800" dirty="0"/>
              <a:t>Generating the spatial feature maps for 48 consecutive hourly time steps enables the creation of a layered tensor that contains normalized uniform spatial-temporal data, which is optimal for a predictive ML architecture</a:t>
            </a:r>
          </a:p>
        </p:txBody>
      </p:sp>
      <p:pic>
        <p:nvPicPr>
          <p:cNvPr id="12" name="Picture 11" descr="A map of the united states&#10;&#10;Description automatically generated">
            <a:extLst>
              <a:ext uri="{FF2B5EF4-FFF2-40B4-BE49-F238E27FC236}">
                <a16:creationId xmlns:a16="http://schemas.microsoft.com/office/drawing/2014/main" id="{8D0A75BD-1736-D2BF-CF78-4442D104EE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1751352" y="3508810"/>
            <a:ext cx="2720448" cy="1810419"/>
          </a:xfrm>
          <a:prstGeom prst="rect">
            <a:avLst/>
          </a:prstGeom>
        </p:spPr>
      </p:pic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135FF809-2687-491E-512F-8AB1C1C3B0D6}"/>
              </a:ext>
            </a:extLst>
          </p:cNvPr>
          <p:cNvSpPr txBox="1">
            <a:spLocks/>
          </p:cNvSpPr>
          <p:nvPr/>
        </p:nvSpPr>
        <p:spPr>
          <a:xfrm>
            <a:off x="2655628" y="5455031"/>
            <a:ext cx="766016" cy="404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20x56</a:t>
            </a:r>
          </a:p>
        </p:txBody>
      </p:sp>
      <p:pic>
        <p:nvPicPr>
          <p:cNvPr id="2" name="Picture 1" descr="A map of the united states&#10;&#10;Description automatically generated">
            <a:extLst>
              <a:ext uri="{FF2B5EF4-FFF2-40B4-BE49-F238E27FC236}">
                <a16:creationId xmlns:a16="http://schemas.microsoft.com/office/drawing/2014/main" id="{0D12AA2C-289D-5D6D-A7BF-ED92496C6C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6955301" y="2858633"/>
            <a:ext cx="2720448" cy="1810419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6" name="Picture 5" descr="A map of the united states&#10;&#10;Description automatically generated">
            <a:extLst>
              <a:ext uri="{FF2B5EF4-FFF2-40B4-BE49-F238E27FC236}">
                <a16:creationId xmlns:a16="http://schemas.microsoft.com/office/drawing/2014/main" id="{5678DA75-FA15-27C3-3604-45B8844C9D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7107701" y="3011033"/>
            <a:ext cx="2720448" cy="1810419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0DF52B33-9E71-A84B-E86C-5752DCD55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7260101" y="3163433"/>
            <a:ext cx="2720448" cy="1810419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pic>
        <p:nvPicPr>
          <p:cNvPr id="9" name="Picture 8" descr="A map of the united states&#10;&#10;Description automatically generated">
            <a:extLst>
              <a:ext uri="{FF2B5EF4-FFF2-40B4-BE49-F238E27FC236}">
                <a16:creationId xmlns:a16="http://schemas.microsoft.com/office/drawing/2014/main" id="{E184BFF7-112D-2F9F-5F10-8277E2F402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13713" r="30410" b="16732"/>
          <a:stretch/>
        </p:blipFill>
        <p:spPr>
          <a:xfrm>
            <a:off x="7412501" y="3315833"/>
            <a:ext cx="2720448" cy="1810419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D75BC8-03B3-3DA0-0B07-627D79A5264B}"/>
              </a:ext>
            </a:extLst>
          </p:cNvPr>
          <p:cNvCxnSpPr>
            <a:cxnSpLocks/>
          </p:cNvCxnSpPr>
          <p:nvPr/>
        </p:nvCxnSpPr>
        <p:spPr>
          <a:xfrm>
            <a:off x="9400174" y="2269207"/>
            <a:ext cx="608638" cy="58217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3A92730-159E-52EB-AF09-88C73523C531}"/>
              </a:ext>
            </a:extLst>
          </p:cNvPr>
          <p:cNvCxnSpPr>
            <a:cxnSpLocks/>
          </p:cNvCxnSpPr>
          <p:nvPr/>
        </p:nvCxnSpPr>
        <p:spPr>
          <a:xfrm flipH="1">
            <a:off x="9857374" y="2833654"/>
            <a:ext cx="178109" cy="17737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3E9EE92-09A6-4401-C513-37D91D019E56}"/>
              </a:ext>
            </a:extLst>
          </p:cNvPr>
          <p:cNvCxnSpPr>
            <a:cxnSpLocks/>
          </p:cNvCxnSpPr>
          <p:nvPr/>
        </p:nvCxnSpPr>
        <p:spPr>
          <a:xfrm flipH="1">
            <a:off x="9255190" y="2279577"/>
            <a:ext cx="178109" cy="17737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4">
            <a:extLst>
              <a:ext uri="{FF2B5EF4-FFF2-40B4-BE49-F238E27FC236}">
                <a16:creationId xmlns:a16="http://schemas.microsoft.com/office/drawing/2014/main" id="{E2E76190-0388-B8EE-E28F-F00E92DF70E8}"/>
              </a:ext>
            </a:extLst>
          </p:cNvPr>
          <p:cNvSpPr txBox="1">
            <a:spLocks/>
          </p:cNvSpPr>
          <p:nvPr/>
        </p:nvSpPr>
        <p:spPr>
          <a:xfrm rot="2539554">
            <a:off x="9316111" y="2344793"/>
            <a:ext cx="1176477" cy="485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/>
              <a:t>48 hours</a:t>
            </a:r>
          </a:p>
        </p:txBody>
      </p:sp>
      <p:sp>
        <p:nvSpPr>
          <p:cNvPr id="28" name="Content Placeholder 4">
            <a:extLst>
              <a:ext uri="{FF2B5EF4-FFF2-40B4-BE49-F238E27FC236}">
                <a16:creationId xmlns:a16="http://schemas.microsoft.com/office/drawing/2014/main" id="{A57E4D0A-3583-AECE-7D7A-892F7DE1CA9F}"/>
              </a:ext>
            </a:extLst>
          </p:cNvPr>
          <p:cNvSpPr txBox="1">
            <a:spLocks/>
          </p:cNvSpPr>
          <p:nvPr/>
        </p:nvSpPr>
        <p:spPr>
          <a:xfrm>
            <a:off x="7170990" y="5535896"/>
            <a:ext cx="3160769" cy="404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48x20x56 (53,760 feature values)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3DE9FF5-B66C-14BE-A952-896847DE8BCD}"/>
              </a:ext>
            </a:extLst>
          </p:cNvPr>
          <p:cNvCxnSpPr>
            <a:cxnSpLocks/>
          </p:cNvCxnSpPr>
          <p:nvPr/>
        </p:nvCxnSpPr>
        <p:spPr>
          <a:xfrm>
            <a:off x="4471800" y="4414019"/>
            <a:ext cx="2788301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338579"/>
      </p:ext>
    </p:extLst>
  </p:cSld>
  <p:clrMapOvr>
    <a:masterClrMapping/>
  </p:clrMapOvr>
</p:sld>
</file>

<file path=ppt/theme/theme1.xml><?xml version="1.0" encoding="utf-8"?>
<a:theme xmlns:a="http://schemas.openxmlformats.org/drawingml/2006/main" name="PunchcardVTI">
  <a:themeElements>
    <a:clrScheme name="AnalogousFromLightSeedRightStep">
      <a:dk1>
        <a:srgbClr val="000000"/>
      </a:dk1>
      <a:lt1>
        <a:srgbClr val="FFFFFF"/>
      </a:lt1>
      <a:dk2>
        <a:srgbClr val="213A21"/>
      </a:dk2>
      <a:lt2>
        <a:srgbClr val="E2E6E8"/>
      </a:lt2>
      <a:accent1>
        <a:srgbClr val="BE9A86"/>
      </a:accent1>
      <a:accent2>
        <a:srgbClr val="ADA176"/>
      </a:accent2>
      <a:accent3>
        <a:srgbClr val="A0A77F"/>
      </a:accent3>
      <a:accent4>
        <a:srgbClr val="8AAB75"/>
      </a:accent4>
      <a:accent5>
        <a:srgbClr val="81AD82"/>
      </a:accent5>
      <a:accent6>
        <a:srgbClr val="77AE8F"/>
      </a:accent6>
      <a:hlink>
        <a:srgbClr val="5A879F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3780</TotalTime>
  <Words>753</Words>
  <Application>Microsoft Office PowerPoint</Application>
  <PresentationFormat>Widescreen</PresentationFormat>
  <Paragraphs>163</Paragraphs>
  <Slides>17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Arial</vt:lpstr>
      <vt:lpstr>Neue Haas Grotesk Text Pro</vt:lpstr>
      <vt:lpstr>system-ui</vt:lpstr>
      <vt:lpstr>PunchcardVTI</vt:lpstr>
      <vt:lpstr>AN EXPLORATION OF MACHINE LEARNING MODELS FOR SPATIAL-TEMPORAL METEOROLOGICAL FORECASTING</vt:lpstr>
      <vt:lpstr>Background</vt:lpstr>
      <vt:lpstr>PowerPoint Presentation</vt:lpstr>
      <vt:lpstr>Data Sourcing</vt:lpstr>
      <vt:lpstr>Densification - Approach</vt:lpstr>
      <vt:lpstr>Densification - Models</vt:lpstr>
      <vt:lpstr>Densification - Results</vt:lpstr>
      <vt:lpstr>Dimensionality Reduction</vt:lpstr>
      <vt:lpstr>Temporal Layering</vt:lpstr>
      <vt:lpstr>Predictive Models – Feed Forward</vt:lpstr>
      <vt:lpstr>Predictive Models – 3D Convolution</vt:lpstr>
      <vt:lpstr>Predictive Models – LSTM</vt:lpstr>
      <vt:lpstr>Predictive Models – Expansion</vt:lpstr>
      <vt:lpstr>Predictive Models - Output</vt:lpstr>
      <vt:lpstr>Predictive Models - Results</vt:lpstr>
      <vt:lpstr>Discussion and Future Considerations</vt:lpstr>
      <vt:lpstr>Referenced Literature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EXPLORATION OF MACHINE LEARNING MODELS FOR SPATIAL-TEMPORAL METEOROLOGICAL FORECASTING</dc:title>
  <dc:creator>Drew Yohe</dc:creator>
  <cp:lastModifiedBy>Drew Yohe</cp:lastModifiedBy>
  <cp:revision>24</cp:revision>
  <dcterms:created xsi:type="dcterms:W3CDTF">2024-04-15T15:58:52Z</dcterms:created>
  <dcterms:modified xsi:type="dcterms:W3CDTF">2024-04-18T20:21:33Z</dcterms:modified>
</cp:coreProperties>
</file>

<file path=docProps/thumbnail.jpeg>
</file>